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0"/>
  </p:notesMasterIdLst>
  <p:sldIdLst>
    <p:sldId id="270" r:id="rId2"/>
    <p:sldId id="271" r:id="rId3"/>
    <p:sldId id="272" r:id="rId4"/>
    <p:sldId id="273" r:id="rId5"/>
    <p:sldId id="274" r:id="rId6"/>
    <p:sldId id="275" r:id="rId7"/>
    <p:sldId id="276" r:id="rId8"/>
    <p:sldId id="284" r:id="rId9"/>
    <p:sldId id="285" r:id="rId10"/>
    <p:sldId id="282" r:id="rId11"/>
    <p:sldId id="283" r:id="rId12"/>
    <p:sldId id="277" r:id="rId13"/>
    <p:sldId id="256" r:id="rId14"/>
    <p:sldId id="265" r:id="rId15"/>
    <p:sldId id="257" r:id="rId16"/>
    <p:sldId id="258" r:id="rId17"/>
    <p:sldId id="259" r:id="rId18"/>
    <p:sldId id="260" r:id="rId19"/>
    <p:sldId id="286" r:id="rId20"/>
    <p:sldId id="287" r:id="rId21"/>
    <p:sldId id="288" r:id="rId22"/>
    <p:sldId id="289" r:id="rId23"/>
    <p:sldId id="267" r:id="rId24"/>
    <p:sldId id="269" r:id="rId25"/>
    <p:sldId id="290" r:id="rId26"/>
    <p:sldId id="268" r:id="rId27"/>
    <p:sldId id="280" r:id="rId28"/>
    <p:sldId id="281" r:id="rId29"/>
  </p:sldIdLst>
  <p:sldSz cx="12192000" cy="6858000"/>
  <p:notesSz cx="6858000" cy="9144000"/>
  <p:defaultTextStyle>
    <a:defPPr>
      <a:defRPr lang="en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FFD51E3-3BED-1B60-B49A-175335512166}" v="2" dt="2026-08-25T10:55:24.268"/>
    <p1510:client id="{AA44E3DC-C43F-6318-E051-678DDA0D798F}" v="23" dt="2026-08-25T08:13:23.01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4" autoAdjust="0"/>
    <p:restoredTop sz="94687"/>
  </p:normalViewPr>
  <p:slideViewPr>
    <p:cSldViewPr snapToGrid="0">
      <p:cViewPr varScale="1">
        <p:scale>
          <a:sx n="105" d="100"/>
          <a:sy n="105" d="100"/>
        </p:scale>
        <p:origin x="77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35" Type="http://schemas.microsoft.com/office/2015/10/relationships/revisionInfo" Target="revisionInfo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EF6346E-4C05-401B-8FD0-D93F8D9675E6}" type="datetimeFigureOut">
              <a:rPr lang="da-DK" smtClean="0"/>
              <a:t>13-09-2026</a:t>
            </a:fld>
            <a:endParaRPr lang="da-DK"/>
          </a:p>
        </p:txBody>
      </p:sp>
      <p:sp>
        <p:nvSpPr>
          <p:cNvPr id="4" name="Pladsholder til slide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E5D8F76-3F82-42AD-B8E0-EF15CBC0BBD4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2472508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E5D8F76-3F82-42AD-B8E0-EF15CBC0BBD4}" type="slidenum">
              <a:rPr lang="da-DK" smtClean="0"/>
              <a:t>13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0639788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F90BD8-73EC-7BEE-C166-FC99D5EC277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da-DK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133D21F-3D86-292A-485D-828C028F935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da-DK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889342A-1F6D-34E9-B1D8-728F803B98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FA4759-389F-1649-80DD-C9A3FE97C04D}" type="datetimeFigureOut">
              <a:rPr lang="da-DK" smtClean="0"/>
              <a:t>13-09-2026</a:t>
            </a:fld>
            <a:endParaRPr lang="da-DK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6156C3-BDD4-F583-9421-88B53A3F44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E345A30-2AFD-A477-2FCB-EC1F07211E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31A4DB-064E-9548-8B4C-54EB5613D381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1844532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6F662B-7C60-01C8-D600-9DA4D8F36D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da-DK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ED47A1-83E8-AB9B-EA70-A0C9529F61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da-DK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1D714F9-8A21-19A2-D7F1-305FBB5BA8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FA4759-389F-1649-80DD-C9A3FE97C04D}" type="datetimeFigureOut">
              <a:rPr lang="da-DK" smtClean="0"/>
              <a:t>13-09-2026</a:t>
            </a:fld>
            <a:endParaRPr lang="da-DK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9E1719-8715-90E0-069D-8428B751C3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2DED06F-B9F2-19D7-A03F-1B0B5503F8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31A4DB-064E-9548-8B4C-54EB5613D381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0897978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A88180-FE1A-56EA-004B-BF44576738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da-DK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BF1029A-05F2-C659-7859-B64C5BA1EC8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AF6D8B3-A8AB-BBC7-1348-5E74F26D2C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FA4759-389F-1649-80DD-C9A3FE97C04D}" type="datetimeFigureOut">
              <a:rPr lang="da-DK" smtClean="0"/>
              <a:t>13-09-2026</a:t>
            </a:fld>
            <a:endParaRPr lang="da-DK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2A2922-0050-2458-84BD-C31AEAB9A0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C7B7D42-9CD2-088F-5170-225F453A35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31A4DB-064E-9548-8B4C-54EB5613D381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5961818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B8A1C6-A63E-5555-4DB7-66993F6B2D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da-DK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B414DC-2F2A-84A0-C507-3ECE8B9C8EC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da-DK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39EB8E0-0C21-EC7D-1666-91CC9582723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da-DK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90ABEF5-55C8-094B-015E-E6BCB51EA0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FA4759-389F-1649-80DD-C9A3FE97C04D}" type="datetimeFigureOut">
              <a:rPr lang="da-DK" smtClean="0"/>
              <a:t>13-09-2026</a:t>
            </a:fld>
            <a:endParaRPr lang="da-DK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B83417E-0727-4372-5B6D-6194812031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95C9BBA-D008-DAC2-D119-3BF0C14F15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31A4DB-064E-9548-8B4C-54EB5613D381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5248319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52D08C-5C1D-D2ED-3DA3-272619D3AA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da-DK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B4CDE54-2627-F459-5EB9-12254AD502D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BDDF094-2E01-41EC-8C00-779AF213B93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da-DK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95FF97F-0D05-2136-D8E6-AA04109E2D8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0EF44C9-384E-51E4-A7F6-4A6F335B7DA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da-DK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41A6FBC-C20A-0A93-AF83-D52D92AA3B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FA4759-389F-1649-80DD-C9A3FE97C04D}" type="datetimeFigureOut">
              <a:rPr lang="da-DK" smtClean="0"/>
              <a:t>13-09-2026</a:t>
            </a:fld>
            <a:endParaRPr lang="da-DK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8A7B061-C7F7-A046-E5DC-53485C8BFD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AD510B0-216A-6E01-799D-6BA4DF9E74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31A4DB-064E-9548-8B4C-54EB5613D381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0138250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2B1702-F228-244A-C8DF-14C28D600D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da-DK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BDE8E35-D023-986E-05DF-781025F782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FA4759-389F-1649-80DD-C9A3FE97C04D}" type="datetimeFigureOut">
              <a:rPr lang="da-DK" smtClean="0"/>
              <a:t>13-09-2026</a:t>
            </a:fld>
            <a:endParaRPr lang="da-DK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13C2223-510A-BEB1-095E-7123F6F14E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D8C0D73-D7D3-8F94-1098-953A65B9A9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31A4DB-064E-9548-8B4C-54EB5613D381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0526114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1F51101-6A09-8099-DE99-AB3855739B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FA4759-389F-1649-80DD-C9A3FE97C04D}" type="datetimeFigureOut">
              <a:rPr lang="da-DK" smtClean="0"/>
              <a:t>13-09-2026</a:t>
            </a:fld>
            <a:endParaRPr lang="da-DK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ECED4F5-BA8B-857C-7596-8ED0CA8B29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1CAECA4-AA97-DE76-1EE9-FB348C9E00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31A4DB-064E-9548-8B4C-54EB5613D381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1938994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871BAB-32A1-8D8A-4104-FFCE3BD801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da-DK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8B7274-F36F-874C-E2BE-4A88C1BC67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da-DK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61A4CA8-7005-C95A-FB9A-4806FDFC305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4A475BB-6B8C-63BB-4624-F22C571CB8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FA4759-389F-1649-80DD-C9A3FE97C04D}" type="datetimeFigureOut">
              <a:rPr lang="da-DK" smtClean="0"/>
              <a:t>13-09-2026</a:t>
            </a:fld>
            <a:endParaRPr lang="da-DK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BD77DDF-14B4-C981-8DF0-CB67A15CCE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DA867EE-FD3D-1448-886F-5ED2A531E4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31A4DB-064E-9548-8B4C-54EB5613D381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0239125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035AED-FD48-8FBF-767C-F41D500BC0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da-DK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A55D430-248D-C103-3342-40A17DF2DAF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D63A221-5B72-0637-3C4B-23E00303936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787A66F-BCF1-BCF4-0AF6-EDC8E4DE27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FA4759-389F-1649-80DD-C9A3FE97C04D}" type="datetimeFigureOut">
              <a:rPr lang="da-DK" smtClean="0"/>
              <a:t>13-09-2026</a:t>
            </a:fld>
            <a:endParaRPr lang="da-DK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A2A5279-CA2C-996A-BEBB-472C624087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B2E91DF-16DE-05FC-DB35-ED41360C0B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31A4DB-064E-9548-8B4C-54EB5613D381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4500709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175CC6-CC46-0AAB-997A-242E06E89A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da-DK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6E633C6-CEAB-95C3-2CA1-F9B6E7D7C8C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da-DK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5DB5ABD-EB3B-DF3D-CCAF-D6659830B3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FA4759-389F-1649-80DD-C9A3FE97C04D}" type="datetimeFigureOut">
              <a:rPr lang="da-DK" smtClean="0"/>
              <a:t>13-09-2026</a:t>
            </a:fld>
            <a:endParaRPr lang="da-DK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96A596B-F86D-6A1F-0527-9FC98522D3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937F553-2E93-8D1B-B63F-238CEB6BE3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31A4DB-064E-9548-8B4C-54EB5613D381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2786758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8B50969-4525-45E0-842F-74813647B32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da-DK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27BFD24-ED72-2B55-ACB3-4BBDB211D4C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da-DK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7D8EB7C-97D3-ACA7-1917-3ED6294B27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FA4759-389F-1649-80DD-C9A3FE97C04D}" type="datetimeFigureOut">
              <a:rPr lang="da-DK" smtClean="0"/>
              <a:t>13-09-2026</a:t>
            </a:fld>
            <a:endParaRPr lang="da-DK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F87F88C-A486-129A-3F4B-76D5AF2EC0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FCA1198-D3C7-D4AE-B29C-E30E1F70A7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31A4DB-064E-9548-8B4C-54EB5613D381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43127078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tekstspal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da-DK" dirty="0"/>
              <a:t>Overskrift 27pt i to eller flere linjer </a:t>
            </a:r>
            <a:br>
              <a:rPr lang="da-DK" dirty="0"/>
            </a:br>
            <a:r>
              <a:rPr lang="da-DK" dirty="0"/>
              <a:t>teksten vokser opad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F684D0-BF6D-BE44-99F2-518B7BFACBB4}" type="datetime1">
              <a:rPr lang="da-DK" smtClean="0"/>
              <a:t>13-09-2026</a:t>
            </a:fld>
            <a:endParaRPr lang="da-DK" dirty="0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/>
              <a:t>DAN-APNO</a:t>
            </a:r>
            <a:endParaRPr lang="da-DK" dirty="0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EC89C-17A0-4E64-A6D2-B825673CEEDF}" type="slidenum">
              <a:rPr lang="da-DK" smtClean="0"/>
              <a:t>‹#›</a:t>
            </a:fld>
            <a:endParaRPr lang="da-DK" dirty="0"/>
          </a:p>
        </p:txBody>
      </p:sp>
      <p:grpSp>
        <p:nvGrpSpPr>
          <p:cNvPr id="8" name="Gruppe 7"/>
          <p:cNvGrpSpPr/>
          <p:nvPr userDrawn="1"/>
        </p:nvGrpSpPr>
        <p:grpSpPr>
          <a:xfrm>
            <a:off x="-2640970" y="2393789"/>
            <a:ext cx="2444751" cy="2919774"/>
            <a:chOff x="-1980728" y="1411288"/>
            <a:chExt cx="1833563" cy="2919774"/>
          </a:xfrm>
        </p:grpSpPr>
        <p:sp>
          <p:nvSpPr>
            <p:cNvPr id="9" name="AutoShape 4"/>
            <p:cNvSpPr>
              <a:spLocks/>
            </p:cNvSpPr>
            <p:nvPr userDrawn="1"/>
          </p:nvSpPr>
          <p:spPr bwMode="gray">
            <a:xfrm>
              <a:off x="-1980728" y="1411288"/>
              <a:ext cx="1830388" cy="29197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457200" eaLnBrk="0" hangingPunct="0">
                <a:spcBef>
                  <a:spcPct val="20000"/>
                </a:spcBef>
                <a:buChar char="•"/>
                <a:tabLst>
                  <a:tab pos="177800" algn="l"/>
                </a:tabLst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defTabSz="457200" eaLnBrk="0" hangingPunct="0">
                <a:spcBef>
                  <a:spcPct val="20000"/>
                </a:spcBef>
                <a:buChar char="–"/>
                <a:tabLst>
                  <a:tab pos="177800" algn="l"/>
                </a:tabLst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defTabSz="457200" eaLnBrk="0" hangingPunct="0">
                <a:spcBef>
                  <a:spcPct val="20000"/>
                </a:spcBef>
                <a:buChar char="•"/>
                <a:tabLst>
                  <a:tab pos="177800" algn="l"/>
                </a:tabLst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defTabSz="457200" eaLnBrk="0" hangingPunct="0">
                <a:spcBef>
                  <a:spcPct val="20000"/>
                </a:spcBef>
                <a:buChar char="–"/>
                <a:tabLst>
                  <a:tab pos="177800" algn="l"/>
                </a:tabLst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defTabSz="457200" eaLnBrk="0" hangingPunct="0">
                <a:spcBef>
                  <a:spcPct val="20000"/>
                </a:spcBef>
                <a:buChar char="»"/>
                <a:tabLst>
                  <a:tab pos="177800" algn="l"/>
                </a:tabLst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77800" algn="l"/>
                </a:tabLst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77800" algn="l"/>
                </a:tabLst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77800" algn="l"/>
                </a:tabLst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77800" algn="l"/>
                </a:tabLst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r" eaLnBrk="1" hangingPunct="1">
                <a:spcBef>
                  <a:spcPct val="0"/>
                </a:spcBef>
                <a:spcAft>
                  <a:spcPts val="600"/>
                </a:spcAft>
                <a:buFontTx/>
                <a:buNone/>
                <a:defRPr/>
              </a:pPr>
              <a:r>
                <a:rPr lang="da-DK" sz="900" b="1" dirty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ea typeface="Verdana" panose="020B0604030504040204" pitchFamily="34" charset="0"/>
                  <a:cs typeface="Arial" panose="020B0604020202020204" pitchFamily="34" charset="0"/>
                </a:rPr>
                <a:t>Opstil teksten i punkter</a:t>
              </a:r>
            </a:p>
            <a:p>
              <a:pPr algn="r" eaLnBrk="1" hangingPunct="1">
                <a:spcBef>
                  <a:spcPct val="0"/>
                </a:spcBef>
                <a:spcAft>
                  <a:spcPts val="240"/>
                </a:spcAft>
                <a:buFontTx/>
                <a:buNone/>
                <a:defRPr/>
              </a:pPr>
              <a:r>
                <a:rPr lang="da-DK" altLang="da-DK" sz="900" i="1" noProof="1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ea typeface="Verdana" panose="020B0604030504040204" pitchFamily="34" charset="0"/>
                  <a:cs typeface="Arial" panose="020B0604020202020204" pitchFamily="34" charset="0"/>
                </a:rPr>
                <a:t>Niveauer</a:t>
              </a:r>
            </a:p>
            <a:p>
              <a:pPr algn="r" eaLnBrk="1" hangingPunct="1">
                <a:spcBef>
                  <a:spcPct val="0"/>
                </a:spcBef>
                <a:spcAft>
                  <a:spcPts val="0"/>
                </a:spcAft>
                <a:buFontTx/>
                <a:buNone/>
                <a:defRPr/>
              </a:pPr>
              <a:r>
                <a:rPr lang="da-DK" altLang="da-DK" sz="900" i="1" noProof="1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ea typeface="Verdana" panose="020B0604030504040204" pitchFamily="34" charset="0"/>
                  <a:cs typeface="Arial" panose="020B0604020202020204" pitchFamily="34" charset="0"/>
                </a:rPr>
                <a:t>1. Niveau = Bullets </a:t>
              </a:r>
              <a:r>
                <a:rPr lang="da-DK" altLang="da-DK" sz="900" i="1" baseline="0" noProof="1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ea typeface="Verdana" panose="020B0604030504040204" pitchFamily="34" charset="0"/>
                  <a:cs typeface="Arial" panose="020B0604020202020204" pitchFamily="34" charset="0"/>
                </a:rPr>
                <a:t>18</a:t>
              </a:r>
              <a:r>
                <a:rPr lang="da-DK" altLang="da-DK" sz="900" i="1" noProof="1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ea typeface="Verdana" panose="020B0604030504040204" pitchFamily="34" charset="0"/>
                  <a:cs typeface="Arial" panose="020B0604020202020204" pitchFamily="34" charset="0"/>
                </a:rPr>
                <a:t> pkt</a:t>
              </a:r>
              <a:br>
                <a:rPr lang="da-DK" altLang="da-DK" sz="900" i="1" noProof="1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ea typeface="Verdana" panose="020B0604030504040204" pitchFamily="34" charset="0"/>
                  <a:cs typeface="Arial" panose="020B0604020202020204" pitchFamily="34" charset="0"/>
                </a:rPr>
              </a:br>
              <a:r>
                <a:rPr lang="da-DK" altLang="da-DK" sz="900" i="1" noProof="1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ea typeface="Verdana" panose="020B0604030504040204" pitchFamily="34" charset="0"/>
                  <a:cs typeface="Arial" panose="020B0604020202020204" pitchFamily="34" charset="0"/>
                </a:rPr>
                <a:t>2. Niveau = Bullets 18 pkt</a:t>
              </a:r>
              <a:br>
                <a:rPr lang="da-DK" altLang="da-DK" sz="900" i="1" noProof="1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ea typeface="Verdana" panose="020B0604030504040204" pitchFamily="34" charset="0"/>
                  <a:cs typeface="Arial" panose="020B0604020202020204" pitchFamily="34" charset="0"/>
                </a:rPr>
              </a:br>
              <a:r>
                <a:rPr lang="da-DK" altLang="da-DK" sz="900" i="1" noProof="1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ea typeface="Verdana" panose="020B0604030504040204" pitchFamily="34" charset="0"/>
                  <a:cs typeface="Arial" panose="020B0604020202020204" pitchFamily="34" charset="0"/>
                </a:rPr>
                <a:t>3. Niveau = Bullets 16 pkt</a:t>
              </a:r>
            </a:p>
            <a:p>
              <a:pPr algn="r" eaLnBrk="1" hangingPunct="1">
                <a:spcBef>
                  <a:spcPct val="0"/>
                </a:spcBef>
                <a:spcAft>
                  <a:spcPts val="240"/>
                </a:spcAft>
                <a:buFontTx/>
                <a:buNone/>
                <a:defRPr/>
              </a:pPr>
              <a:r>
                <a:rPr lang="da-DK" altLang="da-DK" sz="900" i="1" noProof="1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ea typeface="Verdana" panose="020B0604030504040204" pitchFamily="34" charset="0"/>
                  <a:cs typeface="Arial" panose="020B0604020202020204" pitchFamily="34" charset="0"/>
                </a:rPr>
                <a:t>4. Niveau = Bullets 14 pkt</a:t>
              </a:r>
              <a:br>
                <a:rPr lang="da-DK" altLang="da-DK" sz="900" i="1" noProof="1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ea typeface="Verdana" panose="020B0604030504040204" pitchFamily="34" charset="0"/>
                  <a:cs typeface="Arial" panose="020B0604020202020204" pitchFamily="34" charset="0"/>
                </a:rPr>
              </a:br>
              <a:r>
                <a:rPr lang="da-DK" altLang="da-DK" sz="900" i="1" noProof="1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ea typeface="Verdana" panose="020B0604030504040204" pitchFamily="34" charset="0"/>
                  <a:cs typeface="Arial" panose="020B0604020202020204" pitchFamily="34" charset="0"/>
                </a:rPr>
                <a:t>5. Niveau = Bullets 12 pkt</a:t>
              </a:r>
            </a:p>
            <a:p>
              <a:pPr algn="r" eaLnBrk="1" hangingPunct="1">
                <a:spcBef>
                  <a:spcPct val="0"/>
                </a:spcBef>
                <a:buFontTx/>
                <a:buNone/>
                <a:defRPr/>
              </a:pPr>
              <a:endParaRPr lang="da-DK" altLang="da-DK" sz="900" i="1" noProof="1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endParaRPr>
            </a:p>
            <a:p>
              <a:pPr algn="r">
                <a:spcBef>
                  <a:spcPts val="0"/>
                </a:spcBef>
                <a:spcAft>
                  <a:spcPts val="240"/>
                </a:spcAft>
                <a:buFontTx/>
                <a:buNone/>
                <a:defRPr/>
              </a:pPr>
              <a:r>
                <a:rPr lang="da-DK" sz="900" dirty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ea typeface="Verdana" panose="020B0604030504040204" pitchFamily="34" charset="0"/>
                  <a:cs typeface="Arial" panose="020B0604020202020204" pitchFamily="34" charset="0"/>
                </a:rPr>
                <a:t>For at få punktopstillet teksten (flere niveauer findes) brug </a:t>
              </a:r>
              <a:r>
                <a:rPr lang="da-DK" sz="900" b="1" dirty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ea typeface="Verdana" panose="020B0604030504040204" pitchFamily="34" charset="0"/>
                  <a:cs typeface="Arial" panose="020B0604020202020204" pitchFamily="34" charset="0"/>
                </a:rPr>
                <a:t>Forøg listeniveau</a:t>
              </a:r>
            </a:p>
            <a:p>
              <a:pPr algn="r">
                <a:defRPr/>
              </a:pPr>
              <a:endParaRPr lang="da-DK" sz="9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endParaRPr>
            </a:p>
            <a:p>
              <a:pPr algn="r">
                <a:defRPr/>
              </a:pPr>
              <a:endParaRPr lang="da-DK" sz="9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endParaRPr>
            </a:p>
            <a:p>
              <a:pPr algn="r">
                <a:spcBef>
                  <a:spcPts val="0"/>
                </a:spcBef>
                <a:spcAft>
                  <a:spcPts val="240"/>
                </a:spcAft>
                <a:buFontTx/>
                <a:buNone/>
                <a:defRPr/>
              </a:pPr>
              <a:r>
                <a:rPr lang="da-DK" sz="900" dirty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ea typeface="Verdana" panose="020B0604030504040204" pitchFamily="34" charset="0"/>
                  <a:cs typeface="Arial" panose="020B0604020202020204" pitchFamily="34" charset="0"/>
                </a:rPr>
                <a:t>For at få venstrestillet teksten </a:t>
              </a:r>
              <a:br>
                <a:rPr lang="da-DK" sz="900" dirty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ea typeface="Verdana" panose="020B0604030504040204" pitchFamily="34" charset="0"/>
                  <a:cs typeface="Arial" panose="020B0604020202020204" pitchFamily="34" charset="0"/>
                </a:rPr>
              </a:br>
              <a:r>
                <a:rPr lang="da-DK" sz="900" dirty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ea typeface="Verdana" panose="020B0604030504040204" pitchFamily="34" charset="0"/>
                  <a:cs typeface="Arial" panose="020B0604020202020204" pitchFamily="34" charset="0"/>
                </a:rPr>
                <a:t>uden punktopstilling, brug </a:t>
              </a:r>
              <a:r>
                <a:rPr lang="da-DK" sz="900" b="1" dirty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ea typeface="Verdana" panose="020B0604030504040204" pitchFamily="34" charset="0"/>
                  <a:cs typeface="Arial" panose="020B0604020202020204" pitchFamily="34" charset="0"/>
                </a:rPr>
                <a:t>Formindsk listeniveau</a:t>
              </a:r>
            </a:p>
            <a:p>
              <a:pPr algn="r">
                <a:defRPr/>
              </a:pPr>
              <a:endParaRPr lang="da-DK" sz="9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endParaRPr>
            </a:p>
            <a:p>
              <a:pPr algn="r" eaLnBrk="1" hangingPunct="1">
                <a:spcBef>
                  <a:spcPct val="0"/>
                </a:spcBef>
                <a:buFontTx/>
                <a:buNone/>
                <a:defRPr/>
              </a:pPr>
              <a:endParaRPr lang="da-DK" altLang="da-DK" sz="900" i="1" noProof="1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endParaRPr>
            </a:p>
            <a:p>
              <a:pPr algn="r" eaLnBrk="1" hangingPunct="1">
                <a:spcBef>
                  <a:spcPct val="0"/>
                </a:spcBef>
                <a:buFontTx/>
                <a:buNone/>
                <a:defRPr/>
              </a:pPr>
              <a:endParaRPr lang="da-DK" altLang="da-DK" sz="900" i="1" noProof="1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10" name="Gruppe 9"/>
            <p:cNvGrpSpPr/>
            <p:nvPr userDrawn="1"/>
          </p:nvGrpSpPr>
          <p:grpSpPr>
            <a:xfrm>
              <a:off x="-604365" y="3126445"/>
              <a:ext cx="457200" cy="209550"/>
              <a:chOff x="10615613" y="1808820"/>
              <a:chExt cx="457200" cy="209550"/>
            </a:xfrm>
          </p:grpSpPr>
          <p:pic>
            <p:nvPicPr>
              <p:cNvPr id="17" name="Picture 2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15613" y="1808820"/>
                <a:ext cx="457200" cy="2095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sp>
            <p:nvSpPr>
              <p:cNvPr id="18" name="Rounded Rectangle 47"/>
              <p:cNvSpPr/>
              <p:nvPr/>
            </p:nvSpPr>
            <p:spPr>
              <a:xfrm>
                <a:off x="10844213" y="1808820"/>
                <a:ext cx="214312" cy="206375"/>
              </a:xfrm>
              <a:prstGeom prst="roundRect">
                <a:avLst/>
              </a:prstGeom>
              <a:noFill/>
              <a:ln w="12700"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anchor="ctr"/>
              <a:lstStyle/>
              <a:p>
                <a:pPr algn="ctr">
                  <a:defRPr/>
                </a:pPr>
                <a:endParaRPr lang="da-DK" sz="2400" dirty="0"/>
              </a:p>
            </p:txBody>
          </p:sp>
        </p:grpSp>
        <p:grpSp>
          <p:nvGrpSpPr>
            <p:cNvPr id="13" name="Gruppe 12"/>
            <p:cNvGrpSpPr/>
            <p:nvPr userDrawn="1"/>
          </p:nvGrpSpPr>
          <p:grpSpPr>
            <a:xfrm>
              <a:off x="-599603" y="3918533"/>
              <a:ext cx="438150" cy="209550"/>
              <a:chOff x="10620375" y="2651782"/>
              <a:chExt cx="438150" cy="209550"/>
            </a:xfrm>
          </p:grpSpPr>
          <p:pic>
            <p:nvPicPr>
              <p:cNvPr id="14" name="Picture 3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0375" y="2651782"/>
                <a:ext cx="438150" cy="2095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sp>
            <p:nvSpPr>
              <p:cNvPr id="15" name="Rectangle 52"/>
              <p:cNvSpPr/>
              <p:nvPr/>
            </p:nvSpPr>
            <p:spPr>
              <a:xfrm>
                <a:off x="10839450" y="2651782"/>
                <a:ext cx="219075" cy="201613"/>
              </a:xfrm>
              <a:prstGeom prst="rect">
                <a:avLst/>
              </a:prstGeom>
              <a:solidFill>
                <a:srgbClr val="FFFFFF">
                  <a:alpha val="65882"/>
                </a:srgbClr>
              </a:solidFill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anchor="ctr"/>
              <a:lstStyle/>
              <a:p>
                <a:pPr algn="ctr">
                  <a:defRPr/>
                </a:pPr>
                <a:endParaRPr lang="da-DK" sz="2400" dirty="0"/>
              </a:p>
            </p:txBody>
          </p:sp>
          <p:sp>
            <p:nvSpPr>
              <p:cNvPr id="16" name="Rounded Rectangle 53"/>
              <p:cNvSpPr/>
              <p:nvPr/>
            </p:nvSpPr>
            <p:spPr>
              <a:xfrm>
                <a:off x="10625138" y="2654957"/>
                <a:ext cx="214312" cy="206375"/>
              </a:xfrm>
              <a:prstGeom prst="roundRect">
                <a:avLst/>
              </a:prstGeom>
              <a:noFill/>
              <a:ln w="12700"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anchor="ctr"/>
              <a:lstStyle/>
              <a:p>
                <a:pPr algn="ctr">
                  <a:defRPr/>
                </a:pPr>
                <a:endParaRPr lang="da-DK" sz="2400" dirty="0"/>
              </a:p>
            </p:txBody>
          </p:sp>
        </p:grpSp>
      </p:grpSp>
      <p:sp>
        <p:nvSpPr>
          <p:cNvPr id="7" name="Pladsholder til indhold 6"/>
          <p:cNvSpPr>
            <a:spLocks noGrp="1"/>
          </p:cNvSpPr>
          <p:nvPr>
            <p:ph sz="quarter" idx="13" hasCustomPrompt="1"/>
          </p:nvPr>
        </p:nvSpPr>
        <p:spPr>
          <a:xfrm>
            <a:off x="1824000" y="2327275"/>
            <a:ext cx="4572000" cy="3160713"/>
          </a:xfrm>
        </p:spPr>
        <p:txBody>
          <a:bodyPr/>
          <a:lstStyle>
            <a:lvl1pPr marL="126000" indent="-126000">
              <a:defRPr sz="1800"/>
            </a:lvl1pPr>
            <a:lvl2pPr marL="450000" indent="-108000">
              <a:defRPr sz="1600"/>
            </a:lvl2pPr>
            <a:lvl3pPr marL="810000" indent="-108000">
              <a:defRPr sz="1400"/>
            </a:lvl3pPr>
            <a:lvl4pPr marL="1152000" indent="-90000">
              <a:defRPr sz="1200"/>
            </a:lvl4pPr>
            <a:lvl5pPr marL="1512000" indent="-90000">
              <a:defRPr sz="1000"/>
            </a:lvl5pPr>
            <a:lvl6pPr marL="1872000">
              <a:defRPr sz="1000"/>
            </a:lvl6pPr>
            <a:lvl7pPr marL="2232000">
              <a:defRPr sz="1000"/>
            </a:lvl7pPr>
            <a:lvl8pPr marL="2592000">
              <a:defRPr/>
            </a:lvl8pPr>
            <a:lvl9pPr marL="2952000">
              <a:defRPr sz="1000"/>
            </a:lvl9pPr>
          </a:lstStyle>
          <a:p>
            <a:pPr lvl="0"/>
            <a:r>
              <a:rPr lang="da-DK" dirty="0"/>
              <a:t>Brødtekst 18pt skrives her</a:t>
            </a:r>
          </a:p>
          <a:p>
            <a:pPr lvl="1"/>
            <a:r>
              <a:rPr lang="da-DK" dirty="0"/>
              <a:t>Andet niveau</a:t>
            </a:r>
          </a:p>
          <a:p>
            <a:pPr lvl="2"/>
            <a:r>
              <a:rPr lang="da-DK" dirty="0"/>
              <a:t>Tredje niveau</a:t>
            </a:r>
          </a:p>
          <a:p>
            <a:pPr lvl="3"/>
            <a:r>
              <a:rPr lang="da-DK" dirty="0"/>
              <a:t>Fjerde niveau</a:t>
            </a:r>
          </a:p>
          <a:p>
            <a:pPr lvl="4"/>
            <a:r>
              <a:rPr lang="da-DK" dirty="0"/>
              <a:t>Femte niveau</a:t>
            </a:r>
          </a:p>
          <a:p>
            <a:pPr lvl="5"/>
            <a:r>
              <a:rPr lang="da-DK" dirty="0"/>
              <a:t>6 niveau</a:t>
            </a:r>
          </a:p>
          <a:p>
            <a:pPr lvl="6"/>
            <a:r>
              <a:rPr lang="da-DK" dirty="0"/>
              <a:t>7 niveau</a:t>
            </a:r>
          </a:p>
          <a:p>
            <a:pPr lvl="7"/>
            <a:r>
              <a:rPr lang="da-DK" dirty="0"/>
              <a:t>8 niveau</a:t>
            </a:r>
          </a:p>
          <a:p>
            <a:pPr lvl="8"/>
            <a:r>
              <a:rPr lang="da-DK" dirty="0"/>
              <a:t>9 niveau</a:t>
            </a:r>
          </a:p>
        </p:txBody>
      </p:sp>
      <p:sp>
        <p:nvSpPr>
          <p:cNvPr id="19" name="Pladsholder til indhold 6"/>
          <p:cNvSpPr>
            <a:spLocks noGrp="1"/>
          </p:cNvSpPr>
          <p:nvPr>
            <p:ph sz="quarter" idx="14" hasCustomPrompt="1"/>
          </p:nvPr>
        </p:nvSpPr>
        <p:spPr>
          <a:xfrm>
            <a:off x="6695731" y="2329201"/>
            <a:ext cx="4572000" cy="3160713"/>
          </a:xfrm>
        </p:spPr>
        <p:txBody>
          <a:bodyPr/>
          <a:lstStyle>
            <a:lvl1pPr marL="126000" indent="-126000">
              <a:defRPr sz="1800"/>
            </a:lvl1pPr>
            <a:lvl2pPr marL="450000" indent="-108000">
              <a:defRPr sz="1600"/>
            </a:lvl2pPr>
            <a:lvl3pPr marL="810000" indent="-108000">
              <a:defRPr sz="1400"/>
            </a:lvl3pPr>
            <a:lvl4pPr marL="1152000" indent="-90000">
              <a:defRPr sz="1200"/>
            </a:lvl4pPr>
            <a:lvl5pPr marL="1512000" indent="-90000">
              <a:defRPr sz="1000"/>
            </a:lvl5pPr>
            <a:lvl6pPr marL="1872000">
              <a:defRPr sz="1000"/>
            </a:lvl6pPr>
            <a:lvl7pPr marL="2232000">
              <a:defRPr sz="1000"/>
            </a:lvl7pPr>
            <a:lvl8pPr marL="2592000">
              <a:defRPr/>
            </a:lvl8pPr>
            <a:lvl9pPr marL="2952000">
              <a:defRPr sz="1000"/>
            </a:lvl9pPr>
          </a:lstStyle>
          <a:p>
            <a:pPr lvl="0"/>
            <a:r>
              <a:rPr lang="da-DK" dirty="0"/>
              <a:t>Brødtekst 18pt skrives her</a:t>
            </a:r>
          </a:p>
          <a:p>
            <a:pPr lvl="1"/>
            <a:r>
              <a:rPr lang="da-DK" dirty="0"/>
              <a:t>Andet niveau</a:t>
            </a:r>
          </a:p>
          <a:p>
            <a:pPr lvl="2"/>
            <a:r>
              <a:rPr lang="da-DK" dirty="0"/>
              <a:t>Tredje niveau</a:t>
            </a:r>
          </a:p>
          <a:p>
            <a:pPr lvl="3"/>
            <a:r>
              <a:rPr lang="da-DK" dirty="0"/>
              <a:t>Fjerde niveau</a:t>
            </a:r>
          </a:p>
          <a:p>
            <a:pPr lvl="4"/>
            <a:r>
              <a:rPr lang="da-DK" dirty="0"/>
              <a:t>Femte niveau</a:t>
            </a:r>
          </a:p>
          <a:p>
            <a:pPr lvl="5"/>
            <a:r>
              <a:rPr lang="da-DK" dirty="0"/>
              <a:t>6 niveau</a:t>
            </a:r>
          </a:p>
          <a:p>
            <a:pPr lvl="6"/>
            <a:r>
              <a:rPr lang="da-DK" dirty="0"/>
              <a:t>7 niveau</a:t>
            </a:r>
          </a:p>
          <a:p>
            <a:pPr lvl="7"/>
            <a:r>
              <a:rPr lang="da-DK" dirty="0"/>
              <a:t>8 niveau</a:t>
            </a:r>
          </a:p>
          <a:p>
            <a:pPr lvl="8"/>
            <a:r>
              <a:rPr lang="da-DK" dirty="0"/>
              <a:t>9 niveau</a:t>
            </a:r>
          </a:p>
        </p:txBody>
      </p:sp>
      <p:sp>
        <p:nvSpPr>
          <p:cNvPr id="20" name="Pladsholder til tekst 3"/>
          <p:cNvSpPr>
            <a:spLocks noGrp="1"/>
          </p:cNvSpPr>
          <p:nvPr>
            <p:ph type="body" sz="quarter" idx="15" hasCustomPrompt="1"/>
          </p:nvPr>
        </p:nvSpPr>
        <p:spPr>
          <a:xfrm>
            <a:off x="1828800" y="399192"/>
            <a:ext cx="9456000" cy="358444"/>
          </a:xfrm>
        </p:spPr>
        <p:txBody>
          <a:bodyPr/>
          <a:lstStyle>
            <a:lvl1pPr marL="0" indent="0">
              <a:buNone/>
              <a:defRPr lang="da-DK" sz="1200" b="1" kern="1200" dirty="0">
                <a:solidFill>
                  <a:srgbClr val="B3B3B3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da-DK" dirty="0"/>
              <a:t>Evt. center/afdeling/enhed skrives her</a:t>
            </a:r>
          </a:p>
        </p:txBody>
      </p:sp>
      <p:sp>
        <p:nvSpPr>
          <p:cNvPr id="22" name="Tekstfelt 4"/>
          <p:cNvSpPr txBox="1"/>
          <p:nvPr userDrawn="1"/>
        </p:nvSpPr>
        <p:spPr>
          <a:xfrm>
            <a:off x="1828800" y="207098"/>
            <a:ext cx="3120347" cy="215444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r>
              <a:rPr lang="da-DK" sz="1200" b="1" noProof="0" dirty="0">
                <a:solidFill>
                  <a:srgbClr val="565656"/>
                </a:solidFill>
              </a:rPr>
              <a:t>Herlev og Gentofte Hospital</a:t>
            </a:r>
          </a:p>
        </p:txBody>
      </p:sp>
    </p:spTree>
    <p:extLst>
      <p:ext uri="{BB962C8B-B14F-4D97-AF65-F5344CB8AC3E}">
        <p14:creationId xmlns:p14="http://schemas.microsoft.com/office/powerpoint/2010/main" val="17922843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DCE6B71-B47D-A94B-6D13-FDFB92312B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da-DK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D58E7C2-AE80-4CA2-C915-C1A8A48190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da-DK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BEEA45-5ECA-192B-97BE-51E80A16572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FFA4759-389F-1649-80DD-C9A3FE97C04D}" type="datetimeFigureOut">
              <a:rPr lang="da-DK" smtClean="0"/>
              <a:t>13-09-2026</a:t>
            </a:fld>
            <a:endParaRPr lang="da-DK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E6DCB8-DC59-CFF4-967B-74CBA43C851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818518A-80ED-28BE-9A8B-639BDA74B63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231A4DB-064E-9548-8B4C-54EB5613D381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4182621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svg"/><Relationship Id="rId13" Type="http://schemas.openxmlformats.org/officeDocument/2006/relationships/image" Target="../media/image34.svg"/><Relationship Id="rId18" Type="http://schemas.openxmlformats.org/officeDocument/2006/relationships/image" Target="../media/image39.svg"/><Relationship Id="rId3" Type="http://schemas.openxmlformats.org/officeDocument/2006/relationships/image" Target="../media/image24.svg"/><Relationship Id="rId21" Type="http://schemas.openxmlformats.org/officeDocument/2006/relationships/image" Target="../media/image42.svg"/><Relationship Id="rId7" Type="http://schemas.openxmlformats.org/officeDocument/2006/relationships/image" Target="../media/image28.svg"/><Relationship Id="rId12" Type="http://schemas.openxmlformats.org/officeDocument/2006/relationships/image" Target="../media/image33.svg"/><Relationship Id="rId17" Type="http://schemas.openxmlformats.org/officeDocument/2006/relationships/image" Target="../media/image38.svg"/><Relationship Id="rId2" Type="http://schemas.openxmlformats.org/officeDocument/2006/relationships/image" Target="../media/image23.svg"/><Relationship Id="rId16" Type="http://schemas.openxmlformats.org/officeDocument/2006/relationships/image" Target="../media/image37.svg"/><Relationship Id="rId20" Type="http://schemas.openxmlformats.org/officeDocument/2006/relationships/image" Target="../media/image41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svg"/><Relationship Id="rId11" Type="http://schemas.openxmlformats.org/officeDocument/2006/relationships/image" Target="../media/image32.svg"/><Relationship Id="rId5" Type="http://schemas.openxmlformats.org/officeDocument/2006/relationships/image" Target="../media/image26.svg"/><Relationship Id="rId15" Type="http://schemas.openxmlformats.org/officeDocument/2006/relationships/image" Target="../media/image36.svg"/><Relationship Id="rId10" Type="http://schemas.openxmlformats.org/officeDocument/2006/relationships/image" Target="../media/image31.svg"/><Relationship Id="rId19" Type="http://schemas.openxmlformats.org/officeDocument/2006/relationships/image" Target="../media/image40.svg"/><Relationship Id="rId4" Type="http://schemas.openxmlformats.org/officeDocument/2006/relationships/image" Target="../media/image25.svg"/><Relationship Id="rId9" Type="http://schemas.openxmlformats.org/officeDocument/2006/relationships/image" Target="../media/image30.svg"/><Relationship Id="rId14" Type="http://schemas.openxmlformats.org/officeDocument/2006/relationships/image" Target="../media/image35.sv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svg"/><Relationship Id="rId13" Type="http://schemas.openxmlformats.org/officeDocument/2006/relationships/image" Target="../media/image34.svg"/><Relationship Id="rId18" Type="http://schemas.openxmlformats.org/officeDocument/2006/relationships/image" Target="../media/image39.svg"/><Relationship Id="rId3" Type="http://schemas.openxmlformats.org/officeDocument/2006/relationships/image" Target="../media/image24.svg"/><Relationship Id="rId21" Type="http://schemas.openxmlformats.org/officeDocument/2006/relationships/image" Target="../media/image42.svg"/><Relationship Id="rId7" Type="http://schemas.openxmlformats.org/officeDocument/2006/relationships/image" Target="../media/image28.svg"/><Relationship Id="rId12" Type="http://schemas.openxmlformats.org/officeDocument/2006/relationships/image" Target="../media/image33.svg"/><Relationship Id="rId17" Type="http://schemas.openxmlformats.org/officeDocument/2006/relationships/image" Target="../media/image38.svg"/><Relationship Id="rId2" Type="http://schemas.openxmlformats.org/officeDocument/2006/relationships/image" Target="../media/image23.svg"/><Relationship Id="rId16" Type="http://schemas.openxmlformats.org/officeDocument/2006/relationships/image" Target="../media/image37.svg"/><Relationship Id="rId20" Type="http://schemas.openxmlformats.org/officeDocument/2006/relationships/image" Target="../media/image41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svg"/><Relationship Id="rId11" Type="http://schemas.openxmlformats.org/officeDocument/2006/relationships/image" Target="../media/image32.svg"/><Relationship Id="rId5" Type="http://schemas.openxmlformats.org/officeDocument/2006/relationships/image" Target="../media/image26.svg"/><Relationship Id="rId15" Type="http://schemas.openxmlformats.org/officeDocument/2006/relationships/image" Target="../media/image36.svg"/><Relationship Id="rId10" Type="http://schemas.openxmlformats.org/officeDocument/2006/relationships/image" Target="../media/image31.svg"/><Relationship Id="rId19" Type="http://schemas.openxmlformats.org/officeDocument/2006/relationships/image" Target="../media/image40.svg"/><Relationship Id="rId4" Type="http://schemas.openxmlformats.org/officeDocument/2006/relationships/image" Target="../media/image25.svg"/><Relationship Id="rId9" Type="http://schemas.openxmlformats.org/officeDocument/2006/relationships/image" Target="../media/image30.svg"/><Relationship Id="rId14" Type="http://schemas.openxmlformats.org/officeDocument/2006/relationships/image" Target="../media/image35.sv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svg"/><Relationship Id="rId13" Type="http://schemas.openxmlformats.org/officeDocument/2006/relationships/image" Target="../media/image34.svg"/><Relationship Id="rId18" Type="http://schemas.openxmlformats.org/officeDocument/2006/relationships/image" Target="../media/image39.svg"/><Relationship Id="rId3" Type="http://schemas.openxmlformats.org/officeDocument/2006/relationships/image" Target="../media/image24.svg"/><Relationship Id="rId21" Type="http://schemas.openxmlformats.org/officeDocument/2006/relationships/image" Target="../media/image42.svg"/><Relationship Id="rId7" Type="http://schemas.openxmlformats.org/officeDocument/2006/relationships/image" Target="../media/image28.svg"/><Relationship Id="rId12" Type="http://schemas.openxmlformats.org/officeDocument/2006/relationships/image" Target="../media/image33.svg"/><Relationship Id="rId17" Type="http://schemas.openxmlformats.org/officeDocument/2006/relationships/image" Target="../media/image38.svg"/><Relationship Id="rId2" Type="http://schemas.openxmlformats.org/officeDocument/2006/relationships/image" Target="../media/image23.svg"/><Relationship Id="rId16" Type="http://schemas.openxmlformats.org/officeDocument/2006/relationships/image" Target="../media/image37.svg"/><Relationship Id="rId20" Type="http://schemas.openxmlformats.org/officeDocument/2006/relationships/image" Target="../media/image41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svg"/><Relationship Id="rId11" Type="http://schemas.openxmlformats.org/officeDocument/2006/relationships/image" Target="../media/image32.svg"/><Relationship Id="rId5" Type="http://schemas.openxmlformats.org/officeDocument/2006/relationships/image" Target="../media/image26.svg"/><Relationship Id="rId15" Type="http://schemas.openxmlformats.org/officeDocument/2006/relationships/image" Target="../media/image36.svg"/><Relationship Id="rId10" Type="http://schemas.openxmlformats.org/officeDocument/2006/relationships/image" Target="../media/image31.svg"/><Relationship Id="rId19" Type="http://schemas.openxmlformats.org/officeDocument/2006/relationships/image" Target="../media/image40.svg"/><Relationship Id="rId4" Type="http://schemas.openxmlformats.org/officeDocument/2006/relationships/image" Target="../media/image25.svg"/><Relationship Id="rId9" Type="http://schemas.openxmlformats.org/officeDocument/2006/relationships/image" Target="../media/image30.svg"/><Relationship Id="rId14" Type="http://schemas.openxmlformats.org/officeDocument/2006/relationships/image" Target="../media/image35.sv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svg"/><Relationship Id="rId13" Type="http://schemas.openxmlformats.org/officeDocument/2006/relationships/image" Target="../media/image34.svg"/><Relationship Id="rId18" Type="http://schemas.openxmlformats.org/officeDocument/2006/relationships/image" Target="../media/image39.svg"/><Relationship Id="rId3" Type="http://schemas.openxmlformats.org/officeDocument/2006/relationships/image" Target="../media/image24.svg"/><Relationship Id="rId21" Type="http://schemas.openxmlformats.org/officeDocument/2006/relationships/image" Target="../media/image42.svg"/><Relationship Id="rId7" Type="http://schemas.openxmlformats.org/officeDocument/2006/relationships/image" Target="../media/image28.svg"/><Relationship Id="rId12" Type="http://schemas.openxmlformats.org/officeDocument/2006/relationships/image" Target="../media/image33.svg"/><Relationship Id="rId17" Type="http://schemas.openxmlformats.org/officeDocument/2006/relationships/image" Target="../media/image38.svg"/><Relationship Id="rId2" Type="http://schemas.openxmlformats.org/officeDocument/2006/relationships/image" Target="../media/image23.svg"/><Relationship Id="rId16" Type="http://schemas.openxmlformats.org/officeDocument/2006/relationships/image" Target="../media/image37.svg"/><Relationship Id="rId20" Type="http://schemas.openxmlformats.org/officeDocument/2006/relationships/image" Target="../media/image41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svg"/><Relationship Id="rId11" Type="http://schemas.openxmlformats.org/officeDocument/2006/relationships/image" Target="../media/image32.svg"/><Relationship Id="rId5" Type="http://schemas.openxmlformats.org/officeDocument/2006/relationships/image" Target="../media/image26.svg"/><Relationship Id="rId15" Type="http://schemas.openxmlformats.org/officeDocument/2006/relationships/image" Target="../media/image36.svg"/><Relationship Id="rId10" Type="http://schemas.openxmlformats.org/officeDocument/2006/relationships/image" Target="../media/image31.svg"/><Relationship Id="rId19" Type="http://schemas.openxmlformats.org/officeDocument/2006/relationships/image" Target="../media/image40.svg"/><Relationship Id="rId4" Type="http://schemas.openxmlformats.org/officeDocument/2006/relationships/image" Target="../media/image25.svg"/><Relationship Id="rId9" Type="http://schemas.openxmlformats.org/officeDocument/2006/relationships/image" Target="../media/image30.svg"/><Relationship Id="rId14" Type="http://schemas.openxmlformats.org/officeDocument/2006/relationships/image" Target="../media/image35.sv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svg"/><Relationship Id="rId13" Type="http://schemas.openxmlformats.org/officeDocument/2006/relationships/image" Target="../media/image34.svg"/><Relationship Id="rId18" Type="http://schemas.openxmlformats.org/officeDocument/2006/relationships/image" Target="../media/image39.svg"/><Relationship Id="rId3" Type="http://schemas.openxmlformats.org/officeDocument/2006/relationships/image" Target="../media/image24.svg"/><Relationship Id="rId21" Type="http://schemas.openxmlformats.org/officeDocument/2006/relationships/image" Target="../media/image42.svg"/><Relationship Id="rId7" Type="http://schemas.openxmlformats.org/officeDocument/2006/relationships/image" Target="../media/image28.svg"/><Relationship Id="rId12" Type="http://schemas.openxmlformats.org/officeDocument/2006/relationships/image" Target="../media/image33.svg"/><Relationship Id="rId17" Type="http://schemas.openxmlformats.org/officeDocument/2006/relationships/image" Target="../media/image38.svg"/><Relationship Id="rId2" Type="http://schemas.openxmlformats.org/officeDocument/2006/relationships/image" Target="../media/image23.svg"/><Relationship Id="rId16" Type="http://schemas.openxmlformats.org/officeDocument/2006/relationships/image" Target="../media/image37.svg"/><Relationship Id="rId20" Type="http://schemas.openxmlformats.org/officeDocument/2006/relationships/image" Target="../media/image41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svg"/><Relationship Id="rId11" Type="http://schemas.openxmlformats.org/officeDocument/2006/relationships/image" Target="../media/image32.svg"/><Relationship Id="rId5" Type="http://schemas.openxmlformats.org/officeDocument/2006/relationships/image" Target="../media/image26.svg"/><Relationship Id="rId15" Type="http://schemas.openxmlformats.org/officeDocument/2006/relationships/image" Target="../media/image36.svg"/><Relationship Id="rId10" Type="http://schemas.openxmlformats.org/officeDocument/2006/relationships/image" Target="../media/image31.svg"/><Relationship Id="rId19" Type="http://schemas.openxmlformats.org/officeDocument/2006/relationships/image" Target="../media/image40.svg"/><Relationship Id="rId4" Type="http://schemas.openxmlformats.org/officeDocument/2006/relationships/image" Target="../media/image25.svg"/><Relationship Id="rId9" Type="http://schemas.openxmlformats.org/officeDocument/2006/relationships/image" Target="../media/image30.svg"/><Relationship Id="rId14" Type="http://schemas.openxmlformats.org/officeDocument/2006/relationships/image" Target="../media/image35.sv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5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sv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2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C608BEB-860E-4094-8511-78603564A7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059050" cy="6858000"/>
          </a:xfrm>
          <a:prstGeom prst="rect">
            <a:avLst/>
          </a:pr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FFA75C00-CACA-FB01-2B4E-20BB91ED3D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412488"/>
            <a:ext cx="2899189" cy="4363844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40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Atrieflimren og Søvnapnø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D179F22B-1B07-0B9B-A01E-DCBE0CD5ED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80855" y="1412489"/>
            <a:ext cx="3427283" cy="4363844"/>
          </a:xfrm>
        </p:spPr>
        <p:txBody>
          <a:bodyPr vert="horz" lIns="91440" tIns="45720" rIns="91440" bIns="45720" rtlCol="0">
            <a:normAutofit/>
          </a:bodyPr>
          <a:lstStyle/>
          <a:p>
            <a:pPr marL="0"/>
            <a:endParaRPr lang="en-US" sz="2000"/>
          </a:p>
          <a:p>
            <a:pPr lvl="1"/>
            <a:endParaRPr lang="en-US" sz="2000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1F16A8D4-FE87-4604-88B2-394B5D1EB4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129871" y="1412488"/>
            <a:ext cx="0" cy="3657600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kstfelt 3">
            <a:extLst>
              <a:ext uri="{FF2B5EF4-FFF2-40B4-BE49-F238E27FC236}">
                <a16:creationId xmlns:a16="http://schemas.microsoft.com/office/drawing/2014/main" id="{D3710150-B495-BE9E-AFBD-DD8E4DE8086B}"/>
              </a:ext>
            </a:extLst>
          </p:cNvPr>
          <p:cNvSpPr txBox="1"/>
          <p:nvPr/>
        </p:nvSpPr>
        <p:spPr>
          <a:xfrm>
            <a:off x="8451604" y="1412489"/>
            <a:ext cx="3197701" cy="4363844"/>
          </a:xfrm>
          <a:prstGeom prst="rect">
            <a:avLst/>
          </a:prstGeom>
        </p:spPr>
        <p:txBody>
          <a:bodyPr rot="0" spcFirstLastPara="0" vertOverflow="overflow" horzOverflow="overflow" vert="horz" lIns="91440" tIns="45720" rIns="91440" bIns="45720" numCol="1" spcCol="0" rtlCol="0" fromWordArt="0" anchorCtr="0" forceAA="0" compatLnSpc="1">
            <a:prstTxWarp prst="textNoShape">
              <a:avLst/>
            </a:prstTxWarp>
            <a:normAutofit/>
          </a:bodyPr>
          <a:lstStyle/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/>
              <a:t>Mads Hashiba Jensen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/>
              <a:t>Phd-studerende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/>
              <a:t>Afdeling for Hjertesygdomme, Herlev-Gentofte Hospital</a:t>
            </a:r>
          </a:p>
        </p:txBody>
      </p:sp>
    </p:spTree>
    <p:extLst>
      <p:ext uri="{BB962C8B-B14F-4D97-AF65-F5344CB8AC3E}">
        <p14:creationId xmlns:p14="http://schemas.microsoft.com/office/powerpoint/2010/main" val="5188011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44A2E028-1007-EF3D-FFEA-11CD5E88BB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5369"/>
            <a:ext cx="4368602" cy="1956841"/>
          </a:xfrm>
        </p:spPr>
        <p:txBody>
          <a:bodyPr anchor="b">
            <a:normAutofit/>
          </a:bodyPr>
          <a:lstStyle/>
          <a:p>
            <a:r>
              <a:rPr lang="da-DK" sz="5400" dirty="0"/>
              <a:t>Obstruktiv Søvnapnø</a:t>
            </a:r>
          </a:p>
        </p:txBody>
      </p:sp>
      <p:sp>
        <p:nvSpPr>
          <p:cNvPr id="13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sX0" fmla="*/ 0 w 3474720"/>
              <a:gd name="csY0" fmla="*/ 0 h 18288"/>
              <a:gd name="csX1" fmla="*/ 694944 w 3474720"/>
              <a:gd name="csY1" fmla="*/ 0 h 18288"/>
              <a:gd name="csX2" fmla="*/ 1355141 w 3474720"/>
              <a:gd name="csY2" fmla="*/ 0 h 18288"/>
              <a:gd name="csX3" fmla="*/ 2015338 w 3474720"/>
              <a:gd name="csY3" fmla="*/ 0 h 18288"/>
              <a:gd name="csX4" fmla="*/ 2779776 w 3474720"/>
              <a:gd name="csY4" fmla="*/ 0 h 18288"/>
              <a:gd name="csX5" fmla="*/ 3474720 w 3474720"/>
              <a:gd name="csY5" fmla="*/ 0 h 18288"/>
              <a:gd name="csX6" fmla="*/ 3474720 w 3474720"/>
              <a:gd name="csY6" fmla="*/ 18288 h 18288"/>
              <a:gd name="csX7" fmla="*/ 2779776 w 3474720"/>
              <a:gd name="csY7" fmla="*/ 18288 h 18288"/>
              <a:gd name="csX8" fmla="*/ 2189074 w 3474720"/>
              <a:gd name="csY8" fmla="*/ 18288 h 18288"/>
              <a:gd name="csX9" fmla="*/ 1528877 w 3474720"/>
              <a:gd name="csY9" fmla="*/ 18288 h 18288"/>
              <a:gd name="csX10" fmla="*/ 868680 w 3474720"/>
              <a:gd name="csY10" fmla="*/ 18288 h 18288"/>
              <a:gd name="csX11" fmla="*/ 0 w 3474720"/>
              <a:gd name="csY11" fmla="*/ 18288 h 18288"/>
              <a:gd name="csX12" fmla="*/ 0 w 3474720"/>
              <a:gd name="csY12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ladsholder til indhold 3" descr="The Latest in Obstructive Sleep Apnea">
            <a:extLst>
              <a:ext uri="{FF2B5EF4-FFF2-40B4-BE49-F238E27FC236}">
                <a16:creationId xmlns:a16="http://schemas.microsoft.com/office/drawing/2014/main" id="{646BACDF-4425-33BE-E2F1-83A856C67DE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302"/>
          <a:stretch/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0535297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1" name="Rectangle 10">
            <a:extLst>
              <a:ext uri="{FF2B5EF4-FFF2-40B4-BE49-F238E27FC236}">
                <a16:creationId xmlns:a16="http://schemas.microsoft.com/office/drawing/2014/main" id="{0B9EE3F3-89B7-43C3-8651-C4C9683099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B68FD48E-EC90-4EE1-14E3-951484DE87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1480" y="991443"/>
            <a:ext cx="4443154" cy="1087819"/>
          </a:xfrm>
        </p:spPr>
        <p:txBody>
          <a:bodyPr anchor="b">
            <a:normAutofit/>
          </a:bodyPr>
          <a:lstStyle/>
          <a:p>
            <a:r>
              <a:rPr lang="da-DK" sz="3400"/>
              <a:t>Kategorisering af søvnapnø</a:t>
            </a:r>
          </a:p>
        </p:txBody>
      </p:sp>
      <p:sp>
        <p:nvSpPr>
          <p:cNvPr id="22" name="Rectangle 12">
            <a:extLst>
              <a:ext uri="{FF2B5EF4-FFF2-40B4-BE49-F238E27FC236}">
                <a16:creationId xmlns:a16="http://schemas.microsoft.com/office/drawing/2014/main" id="{33AE4636-AEEC-45D6-84D4-7AC2DA48EC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649223" y="387939"/>
            <a:ext cx="73152" cy="54864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D9CE0F4-2EB2-4F1F-8AAC-DB3571D9FE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11480" y="2285541"/>
            <a:ext cx="438912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3" name="Content Placeholder 7">
            <a:extLst>
              <a:ext uri="{FF2B5EF4-FFF2-40B4-BE49-F238E27FC236}">
                <a16:creationId xmlns:a16="http://schemas.microsoft.com/office/drawing/2014/main" id="{BE99055B-B918-9B5A-C87E-4864808926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5021" y="2684095"/>
            <a:ext cx="3945919" cy="349286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1800" dirty="0"/>
              <a:t>Ud </a:t>
            </a:r>
            <a:r>
              <a:rPr lang="en-US" sz="1800" err="1"/>
              <a:t>fra</a:t>
            </a:r>
            <a:r>
              <a:rPr lang="en-US" sz="1800" dirty="0"/>
              <a:t> </a:t>
            </a:r>
            <a:r>
              <a:rPr lang="en-US" sz="1800" err="1"/>
              <a:t>antallet</a:t>
            </a:r>
            <a:r>
              <a:rPr lang="en-US" sz="1800" dirty="0"/>
              <a:t> </a:t>
            </a:r>
            <a:r>
              <a:rPr lang="en-US" sz="1800" err="1"/>
              <a:t>af</a:t>
            </a:r>
            <a:r>
              <a:rPr lang="en-US" sz="1800" dirty="0"/>
              <a:t> </a:t>
            </a:r>
            <a:r>
              <a:rPr lang="en-US" sz="1800" err="1"/>
              <a:t>apnøer</a:t>
            </a:r>
            <a:r>
              <a:rPr lang="en-US" sz="1800" dirty="0"/>
              <a:t> </a:t>
            </a:r>
            <a:r>
              <a:rPr lang="en-US" sz="1800" err="1"/>
              <a:t>og</a:t>
            </a:r>
            <a:r>
              <a:rPr lang="en-US" sz="1800" dirty="0"/>
              <a:t> </a:t>
            </a:r>
            <a:r>
              <a:rPr lang="en-US" sz="1800" err="1"/>
              <a:t>hypopnøer</a:t>
            </a:r>
            <a:endParaRPr lang="en-US" sz="1800"/>
          </a:p>
          <a:p>
            <a:r>
              <a:rPr lang="en-US" sz="1800" dirty="0" err="1">
                <a:ea typeface="+mn-lt"/>
                <a:cs typeface="+mn-lt"/>
              </a:rPr>
              <a:t>Apnø</a:t>
            </a:r>
            <a:r>
              <a:rPr lang="en-US" sz="1800" dirty="0">
                <a:ea typeface="+mn-lt"/>
                <a:cs typeface="+mn-lt"/>
              </a:rPr>
              <a:t>: </a:t>
            </a:r>
            <a:r>
              <a:rPr lang="en-US" sz="1800" dirty="0" err="1">
                <a:ea typeface="+mn-lt"/>
                <a:cs typeface="+mn-lt"/>
              </a:rPr>
              <a:t>Vejrtrækningspause</a:t>
            </a:r>
            <a:r>
              <a:rPr lang="en-US" sz="1800" dirty="0">
                <a:ea typeface="+mn-lt"/>
                <a:cs typeface="+mn-lt"/>
              </a:rPr>
              <a:t> &gt; 10 </a:t>
            </a:r>
            <a:r>
              <a:rPr lang="en-US" sz="1800" dirty="0" err="1">
                <a:ea typeface="+mn-lt"/>
                <a:cs typeface="+mn-lt"/>
              </a:rPr>
              <a:t>sek</a:t>
            </a:r>
            <a:r>
              <a:rPr lang="en-US" sz="1800" dirty="0">
                <a:ea typeface="+mn-lt"/>
                <a:cs typeface="+mn-lt"/>
              </a:rPr>
              <a:t>.</a:t>
            </a:r>
          </a:p>
          <a:p>
            <a:r>
              <a:rPr lang="en-US" sz="1800" dirty="0" err="1"/>
              <a:t>Hypopnø</a:t>
            </a:r>
            <a:r>
              <a:rPr lang="en-US" sz="1800" dirty="0"/>
              <a:t>: </a:t>
            </a:r>
            <a:r>
              <a:rPr lang="en-US" sz="1800" dirty="0">
                <a:ea typeface="+mn-lt"/>
                <a:cs typeface="+mn-lt"/>
              </a:rPr>
              <a:t>Delvis </a:t>
            </a:r>
            <a:r>
              <a:rPr lang="en-US" sz="1800" dirty="0" err="1">
                <a:ea typeface="+mn-lt"/>
                <a:cs typeface="+mn-lt"/>
              </a:rPr>
              <a:t>vejrtrækningspause</a:t>
            </a:r>
            <a:r>
              <a:rPr lang="en-US" sz="1800" dirty="0">
                <a:ea typeface="+mn-lt"/>
                <a:cs typeface="+mn-lt"/>
              </a:rPr>
              <a:t> &gt; 10sek. </a:t>
            </a:r>
            <a:r>
              <a:rPr lang="en-US" sz="1800" dirty="0" err="1">
                <a:ea typeface="+mn-lt"/>
                <a:cs typeface="+mn-lt"/>
              </a:rPr>
              <a:t>og</a:t>
            </a:r>
            <a:r>
              <a:rPr lang="en-US" sz="1800" dirty="0">
                <a:ea typeface="+mn-lt"/>
                <a:cs typeface="+mn-lt"/>
              </a:rPr>
              <a:t> </a:t>
            </a:r>
            <a:r>
              <a:rPr lang="en-US" sz="1800" dirty="0" err="1">
                <a:ea typeface="+mn-lt"/>
                <a:cs typeface="+mn-lt"/>
              </a:rPr>
              <a:t>ledsagende</a:t>
            </a:r>
            <a:r>
              <a:rPr lang="en-US" sz="1800" dirty="0">
                <a:ea typeface="+mn-lt"/>
                <a:cs typeface="+mn-lt"/>
              </a:rPr>
              <a:t> </a:t>
            </a:r>
            <a:r>
              <a:rPr lang="en-US" sz="1800" dirty="0" err="1">
                <a:ea typeface="+mn-lt"/>
                <a:cs typeface="+mn-lt"/>
              </a:rPr>
              <a:t>iltprocentfald</a:t>
            </a:r>
            <a:r>
              <a:rPr lang="en-US" sz="1800" dirty="0">
                <a:ea typeface="+mn-lt"/>
                <a:cs typeface="+mn-lt"/>
              </a:rPr>
              <a:t> </a:t>
            </a:r>
            <a:r>
              <a:rPr lang="en-US" sz="1800" dirty="0" err="1">
                <a:ea typeface="+mn-lt"/>
                <a:cs typeface="+mn-lt"/>
              </a:rPr>
              <a:t>i</a:t>
            </a:r>
            <a:r>
              <a:rPr lang="en-US" sz="1800" dirty="0">
                <a:ea typeface="+mn-lt"/>
                <a:cs typeface="+mn-lt"/>
              </a:rPr>
              <a:t> </a:t>
            </a:r>
            <a:r>
              <a:rPr lang="en-US" sz="1800" dirty="0" err="1">
                <a:ea typeface="+mn-lt"/>
                <a:cs typeface="+mn-lt"/>
              </a:rPr>
              <a:t>blodet</a:t>
            </a:r>
            <a:r>
              <a:rPr lang="en-US" sz="1800" dirty="0">
                <a:ea typeface="+mn-lt"/>
                <a:cs typeface="+mn-lt"/>
              </a:rPr>
              <a:t> ≥ 3 %</a:t>
            </a:r>
          </a:p>
          <a:p>
            <a:endParaRPr lang="en-US" sz="1800" dirty="0"/>
          </a:p>
        </p:txBody>
      </p:sp>
      <p:pic>
        <p:nvPicPr>
          <p:cNvPr id="4" name="Pladsholder til indhold 3" descr="Obstructive Sleep Apnea and Epilepsy - Practical Neurology">
            <a:extLst>
              <a:ext uri="{FF2B5EF4-FFF2-40B4-BE49-F238E27FC236}">
                <a16:creationId xmlns:a16="http://schemas.microsoft.com/office/drawing/2014/main" id="{7D68A8D3-DB0B-EBFE-DFE5-5C3DB7596C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85816" y="1879773"/>
            <a:ext cx="6440424" cy="3043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77262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Rectangle 19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A40EA123-4E77-4137-1B2B-DD6E29CB5B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5369"/>
            <a:ext cx="4368602" cy="1956841"/>
          </a:xfrm>
        </p:spPr>
        <p:txBody>
          <a:bodyPr anchor="b">
            <a:normAutofit/>
          </a:bodyPr>
          <a:lstStyle/>
          <a:p>
            <a:r>
              <a:rPr lang="da-DK" sz="4600" dirty="0"/>
              <a:t>Risikofaktorer for Søvnapnø</a:t>
            </a:r>
          </a:p>
        </p:txBody>
      </p:sp>
      <p:sp>
        <p:nvSpPr>
          <p:cNvPr id="22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sX0" fmla="*/ 0 w 3474720"/>
              <a:gd name="csY0" fmla="*/ 0 h 18288"/>
              <a:gd name="csX1" fmla="*/ 694944 w 3474720"/>
              <a:gd name="csY1" fmla="*/ 0 h 18288"/>
              <a:gd name="csX2" fmla="*/ 1355141 w 3474720"/>
              <a:gd name="csY2" fmla="*/ 0 h 18288"/>
              <a:gd name="csX3" fmla="*/ 2015338 w 3474720"/>
              <a:gd name="csY3" fmla="*/ 0 h 18288"/>
              <a:gd name="csX4" fmla="*/ 2779776 w 3474720"/>
              <a:gd name="csY4" fmla="*/ 0 h 18288"/>
              <a:gd name="csX5" fmla="*/ 3474720 w 3474720"/>
              <a:gd name="csY5" fmla="*/ 0 h 18288"/>
              <a:gd name="csX6" fmla="*/ 3474720 w 3474720"/>
              <a:gd name="csY6" fmla="*/ 18288 h 18288"/>
              <a:gd name="csX7" fmla="*/ 2779776 w 3474720"/>
              <a:gd name="csY7" fmla="*/ 18288 h 18288"/>
              <a:gd name="csX8" fmla="*/ 2189074 w 3474720"/>
              <a:gd name="csY8" fmla="*/ 18288 h 18288"/>
              <a:gd name="csX9" fmla="*/ 1528877 w 3474720"/>
              <a:gd name="csY9" fmla="*/ 18288 h 18288"/>
              <a:gd name="csX10" fmla="*/ 868680 w 3474720"/>
              <a:gd name="csY10" fmla="*/ 18288 h 18288"/>
              <a:gd name="csX11" fmla="*/ 0 w 3474720"/>
              <a:gd name="csY11" fmla="*/ 18288 h 18288"/>
              <a:gd name="csX12" fmla="*/ 0 w 3474720"/>
              <a:gd name="csY12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Content Placeholder 16">
            <a:extLst>
              <a:ext uri="{FF2B5EF4-FFF2-40B4-BE49-F238E27FC236}">
                <a16:creationId xmlns:a16="http://schemas.microsoft.com/office/drawing/2014/main" id="{42A84B14-A676-B371-82CB-49B6187107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2872899"/>
            <a:ext cx="4243589" cy="332066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2200" dirty="0" err="1"/>
              <a:t>Kraftig</a:t>
            </a:r>
            <a:r>
              <a:rPr lang="en-US" sz="2200" dirty="0"/>
              <a:t> </a:t>
            </a:r>
            <a:r>
              <a:rPr lang="en-US" sz="2200" dirty="0" err="1"/>
              <a:t>snorken</a:t>
            </a:r>
            <a:endParaRPr lang="da-DK" dirty="0" err="1"/>
          </a:p>
          <a:p>
            <a:r>
              <a:rPr lang="en-US" sz="2200" dirty="0"/>
              <a:t>BMI &gt;35</a:t>
            </a:r>
          </a:p>
          <a:p>
            <a:r>
              <a:rPr lang="en-US" sz="2200" dirty="0"/>
              <a:t>Alder &gt;50år</a:t>
            </a:r>
          </a:p>
          <a:p>
            <a:r>
              <a:rPr lang="en-US" sz="2200" dirty="0" err="1"/>
              <a:t>Halsomfang</a:t>
            </a:r>
            <a:r>
              <a:rPr lang="en-US" sz="2200" dirty="0"/>
              <a:t> &gt;40cm</a:t>
            </a:r>
          </a:p>
          <a:p>
            <a:r>
              <a:rPr lang="en-US" sz="2200" dirty="0" err="1"/>
              <a:t>Forhøjet</a:t>
            </a:r>
            <a:r>
              <a:rPr lang="en-US" sz="2200" dirty="0"/>
              <a:t> </a:t>
            </a:r>
            <a:r>
              <a:rPr lang="en-US" sz="2200" dirty="0" err="1"/>
              <a:t>blodtryk</a:t>
            </a:r>
            <a:endParaRPr lang="en-US" sz="2200" dirty="0"/>
          </a:p>
          <a:p>
            <a:r>
              <a:rPr lang="en-US" sz="2200" dirty="0" err="1"/>
              <a:t>Blodprop</a:t>
            </a:r>
            <a:r>
              <a:rPr lang="en-US" sz="2200" dirty="0"/>
              <a:t> </a:t>
            </a:r>
            <a:r>
              <a:rPr lang="en-US" sz="2200" dirty="0" err="1"/>
              <a:t>i</a:t>
            </a:r>
            <a:r>
              <a:rPr lang="en-US" sz="2200" dirty="0"/>
              <a:t> </a:t>
            </a:r>
            <a:r>
              <a:rPr lang="en-US" sz="2200" dirty="0" err="1"/>
              <a:t>hjernen</a:t>
            </a:r>
            <a:endParaRPr lang="en-US" sz="2200"/>
          </a:p>
        </p:txBody>
      </p:sp>
      <p:sp>
        <p:nvSpPr>
          <p:cNvPr id="4" name="Content Placeholder 16">
            <a:extLst>
              <a:ext uri="{FF2B5EF4-FFF2-40B4-BE49-F238E27FC236}">
                <a16:creationId xmlns:a16="http://schemas.microsoft.com/office/drawing/2014/main" id="{5B8EF3EE-039E-B90F-C68C-EB3FBD7CD778}"/>
              </a:ext>
            </a:extLst>
          </p:cNvPr>
          <p:cNvSpPr txBox="1">
            <a:spLocks/>
          </p:cNvSpPr>
          <p:nvPr/>
        </p:nvSpPr>
        <p:spPr>
          <a:xfrm>
            <a:off x="4801639" y="2860776"/>
            <a:ext cx="4243589" cy="332066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200" dirty="0" err="1"/>
              <a:t>Blodprop</a:t>
            </a:r>
            <a:r>
              <a:rPr lang="en-US" sz="2200" dirty="0"/>
              <a:t> </a:t>
            </a:r>
            <a:r>
              <a:rPr lang="en-US" sz="2200" dirty="0" err="1"/>
              <a:t>i</a:t>
            </a:r>
            <a:r>
              <a:rPr lang="en-US" sz="2200" dirty="0"/>
              <a:t> </a:t>
            </a:r>
            <a:r>
              <a:rPr lang="en-US" sz="2200" dirty="0" err="1"/>
              <a:t>hjertet</a:t>
            </a:r>
            <a:endParaRPr lang="da-DK"/>
          </a:p>
          <a:p>
            <a:r>
              <a:rPr lang="en-US" sz="2200" dirty="0" err="1"/>
              <a:t>Atrieflimren</a:t>
            </a:r>
          </a:p>
          <a:p>
            <a:r>
              <a:rPr lang="en-US" sz="2200" dirty="0" err="1"/>
              <a:t>Kronisk</a:t>
            </a:r>
            <a:r>
              <a:rPr lang="en-US" sz="2200" dirty="0"/>
              <a:t> </a:t>
            </a:r>
            <a:r>
              <a:rPr lang="en-US" sz="2200" dirty="0" err="1"/>
              <a:t>Hjertesvigt</a:t>
            </a:r>
            <a:endParaRPr lang="en-US" sz="2200" dirty="0"/>
          </a:p>
          <a:p>
            <a:r>
              <a:rPr lang="en-US" sz="2200" dirty="0" err="1"/>
              <a:t>Astma</a:t>
            </a:r>
          </a:p>
          <a:p>
            <a:r>
              <a:rPr lang="en-US" sz="2200" dirty="0"/>
              <a:t>Mand</a:t>
            </a:r>
          </a:p>
        </p:txBody>
      </p:sp>
    </p:spTree>
    <p:extLst>
      <p:ext uri="{BB962C8B-B14F-4D97-AF65-F5344CB8AC3E}">
        <p14:creationId xmlns:p14="http://schemas.microsoft.com/office/powerpoint/2010/main" val="34247345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F51C0E7-8DCC-7EC5-C150-E76078BF7B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Symptomer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62D6D650-B38E-0DC7-0F04-4F189B5B0A9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da-DK" dirty="0"/>
              <a:t>Dagstræthed</a:t>
            </a:r>
          </a:p>
          <a:p>
            <a:r>
              <a:rPr lang="da-DK" dirty="0"/>
              <a:t>Søvnanfald ved siddende aktivitet</a:t>
            </a:r>
          </a:p>
          <a:p>
            <a:r>
              <a:rPr lang="da-DK" dirty="0"/>
              <a:t>Ikke udhvilet om morgenen</a:t>
            </a:r>
          </a:p>
          <a:p>
            <a:r>
              <a:rPr lang="da-DK" dirty="0"/>
              <a:t>Natlig toiletbesøg</a:t>
            </a:r>
            <a:endParaRPr lang="da-DK" dirty="0" err="1"/>
          </a:p>
          <a:p>
            <a:r>
              <a:rPr lang="da-DK" dirty="0"/>
              <a:t>Morgenhovedpine</a:t>
            </a:r>
          </a:p>
          <a:p>
            <a:r>
              <a:rPr lang="da-DK" dirty="0"/>
              <a:t>Vågner op med tør mund</a:t>
            </a:r>
          </a:p>
          <a:p>
            <a:r>
              <a:rPr lang="da-DK" dirty="0"/>
              <a:t>Meget uspecifikt....</a:t>
            </a:r>
          </a:p>
          <a:p>
            <a:r>
              <a:rPr lang="da-DK" dirty="0"/>
              <a:t>Derfor VIGTIGSTE = observerede vejrtrækningspauser af partner</a:t>
            </a:r>
          </a:p>
        </p:txBody>
      </p:sp>
    </p:spTree>
    <p:extLst>
      <p:ext uri="{BB962C8B-B14F-4D97-AF65-F5344CB8AC3E}">
        <p14:creationId xmlns:p14="http://schemas.microsoft.com/office/powerpoint/2010/main" val="19999556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352BEC0E-22F8-46D0-9632-375DB541B0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BADF5BDB-E974-8D57-E10C-72952E4EB1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9184"/>
            <a:ext cx="6894576" cy="1783080"/>
          </a:xfrm>
        </p:spPr>
        <p:txBody>
          <a:bodyPr anchor="b">
            <a:normAutofit/>
          </a:bodyPr>
          <a:lstStyle/>
          <a:p>
            <a:r>
              <a:rPr lang="da-DK" sz="5400"/>
              <a:t>Udredning og Behandling</a:t>
            </a:r>
          </a:p>
        </p:txBody>
      </p:sp>
      <p:sp>
        <p:nvSpPr>
          <p:cNvPr id="13" name="sketch line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8952" y="2395728"/>
            <a:ext cx="4243589" cy="18288"/>
          </a:xfrm>
          <a:custGeom>
            <a:avLst/>
            <a:gdLst>
              <a:gd name="csX0" fmla="*/ 0 w 4243589"/>
              <a:gd name="csY0" fmla="*/ 0 h 18288"/>
              <a:gd name="csX1" fmla="*/ 478919 w 4243589"/>
              <a:gd name="csY1" fmla="*/ 0 h 18288"/>
              <a:gd name="csX2" fmla="*/ 957839 w 4243589"/>
              <a:gd name="csY2" fmla="*/ 0 h 18288"/>
              <a:gd name="csX3" fmla="*/ 1521630 w 4243589"/>
              <a:gd name="csY3" fmla="*/ 0 h 18288"/>
              <a:gd name="csX4" fmla="*/ 2212729 w 4243589"/>
              <a:gd name="csY4" fmla="*/ 0 h 18288"/>
              <a:gd name="csX5" fmla="*/ 2734084 w 4243589"/>
              <a:gd name="csY5" fmla="*/ 0 h 18288"/>
              <a:gd name="csX6" fmla="*/ 3255439 w 4243589"/>
              <a:gd name="csY6" fmla="*/ 0 h 18288"/>
              <a:gd name="csX7" fmla="*/ 4243589 w 4243589"/>
              <a:gd name="csY7" fmla="*/ 0 h 18288"/>
              <a:gd name="csX8" fmla="*/ 4243589 w 4243589"/>
              <a:gd name="csY8" fmla="*/ 18288 h 18288"/>
              <a:gd name="csX9" fmla="*/ 3594926 w 4243589"/>
              <a:gd name="csY9" fmla="*/ 18288 h 18288"/>
              <a:gd name="csX10" fmla="*/ 3073571 w 4243589"/>
              <a:gd name="csY10" fmla="*/ 18288 h 18288"/>
              <a:gd name="csX11" fmla="*/ 2552216 w 4243589"/>
              <a:gd name="csY11" fmla="*/ 18288 h 18288"/>
              <a:gd name="csX12" fmla="*/ 1903553 w 4243589"/>
              <a:gd name="csY12" fmla="*/ 18288 h 18288"/>
              <a:gd name="csX13" fmla="*/ 1212454 w 4243589"/>
              <a:gd name="csY13" fmla="*/ 18288 h 18288"/>
              <a:gd name="csX14" fmla="*/ 733535 w 4243589"/>
              <a:gd name="csY14" fmla="*/ 18288 h 18288"/>
              <a:gd name="csX15" fmla="*/ 0 w 4243589"/>
              <a:gd name="csY15" fmla="*/ 18288 h 18288"/>
              <a:gd name="csX16" fmla="*/ 0 w 4243589"/>
              <a:gd name="csY16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</a:cxnLst>
            <a:rect l="l" t="t" r="r" b="b"/>
            <a:pathLst>
              <a:path w="4243589" h="18288" fill="none" extrusionOk="0">
                <a:moveTo>
                  <a:pt x="0" y="0"/>
                </a:moveTo>
                <a:cubicBezTo>
                  <a:pt x="213395" y="-21006"/>
                  <a:pt x="307421" y="-18116"/>
                  <a:pt x="478919" y="0"/>
                </a:cubicBezTo>
                <a:cubicBezTo>
                  <a:pt x="650417" y="18116"/>
                  <a:pt x="831092" y="-21237"/>
                  <a:pt x="957839" y="0"/>
                </a:cubicBezTo>
                <a:cubicBezTo>
                  <a:pt x="1084586" y="21237"/>
                  <a:pt x="1301682" y="25124"/>
                  <a:pt x="1521630" y="0"/>
                </a:cubicBezTo>
                <a:cubicBezTo>
                  <a:pt x="1741578" y="-25124"/>
                  <a:pt x="1970269" y="-29139"/>
                  <a:pt x="2212729" y="0"/>
                </a:cubicBezTo>
                <a:cubicBezTo>
                  <a:pt x="2455189" y="29139"/>
                  <a:pt x="2558847" y="-4796"/>
                  <a:pt x="2734084" y="0"/>
                </a:cubicBezTo>
                <a:cubicBezTo>
                  <a:pt x="2909321" y="4796"/>
                  <a:pt x="3097217" y="-13409"/>
                  <a:pt x="3255439" y="0"/>
                </a:cubicBezTo>
                <a:cubicBezTo>
                  <a:pt x="3413662" y="13409"/>
                  <a:pt x="3979999" y="-10121"/>
                  <a:pt x="4243589" y="0"/>
                </a:cubicBezTo>
                <a:cubicBezTo>
                  <a:pt x="4244484" y="8974"/>
                  <a:pt x="4243043" y="9359"/>
                  <a:pt x="4243589" y="18288"/>
                </a:cubicBezTo>
                <a:cubicBezTo>
                  <a:pt x="4058777" y="31246"/>
                  <a:pt x="3910348" y="3158"/>
                  <a:pt x="3594926" y="18288"/>
                </a:cubicBezTo>
                <a:cubicBezTo>
                  <a:pt x="3279504" y="33418"/>
                  <a:pt x="3319955" y="-3977"/>
                  <a:pt x="3073571" y="18288"/>
                </a:cubicBezTo>
                <a:cubicBezTo>
                  <a:pt x="2827187" y="40553"/>
                  <a:pt x="2767387" y="1863"/>
                  <a:pt x="2552216" y="18288"/>
                </a:cubicBezTo>
                <a:cubicBezTo>
                  <a:pt x="2337046" y="34713"/>
                  <a:pt x="2181871" y="19527"/>
                  <a:pt x="1903553" y="18288"/>
                </a:cubicBezTo>
                <a:cubicBezTo>
                  <a:pt x="1625235" y="17049"/>
                  <a:pt x="1557672" y="24174"/>
                  <a:pt x="1212454" y="18288"/>
                </a:cubicBezTo>
                <a:cubicBezTo>
                  <a:pt x="867236" y="12402"/>
                  <a:pt x="874382" y="15627"/>
                  <a:pt x="733535" y="18288"/>
                </a:cubicBezTo>
                <a:cubicBezTo>
                  <a:pt x="592688" y="20949"/>
                  <a:pt x="183477" y="14753"/>
                  <a:pt x="0" y="18288"/>
                </a:cubicBezTo>
                <a:cubicBezTo>
                  <a:pt x="-229" y="14222"/>
                  <a:pt x="509" y="5816"/>
                  <a:pt x="0" y="0"/>
                </a:cubicBezTo>
                <a:close/>
              </a:path>
              <a:path w="4243589" h="18288" stroke="0" extrusionOk="0">
                <a:moveTo>
                  <a:pt x="0" y="0"/>
                </a:moveTo>
                <a:cubicBezTo>
                  <a:pt x="143690" y="16630"/>
                  <a:pt x="266667" y="14847"/>
                  <a:pt x="521355" y="0"/>
                </a:cubicBezTo>
                <a:cubicBezTo>
                  <a:pt x="776043" y="-14847"/>
                  <a:pt x="814491" y="-17363"/>
                  <a:pt x="1000275" y="0"/>
                </a:cubicBezTo>
                <a:cubicBezTo>
                  <a:pt x="1186059" y="17363"/>
                  <a:pt x="1352504" y="-23507"/>
                  <a:pt x="1521630" y="0"/>
                </a:cubicBezTo>
                <a:cubicBezTo>
                  <a:pt x="1690756" y="23507"/>
                  <a:pt x="1889525" y="5871"/>
                  <a:pt x="2127857" y="0"/>
                </a:cubicBezTo>
                <a:cubicBezTo>
                  <a:pt x="2366189" y="-5871"/>
                  <a:pt x="2620628" y="-27997"/>
                  <a:pt x="2776520" y="0"/>
                </a:cubicBezTo>
                <a:cubicBezTo>
                  <a:pt x="2932412" y="27997"/>
                  <a:pt x="3131683" y="-25073"/>
                  <a:pt x="3467618" y="0"/>
                </a:cubicBezTo>
                <a:cubicBezTo>
                  <a:pt x="3803553" y="25073"/>
                  <a:pt x="4017371" y="3071"/>
                  <a:pt x="4243589" y="0"/>
                </a:cubicBezTo>
                <a:cubicBezTo>
                  <a:pt x="4243134" y="6162"/>
                  <a:pt x="4243492" y="11775"/>
                  <a:pt x="4243589" y="18288"/>
                </a:cubicBezTo>
                <a:cubicBezTo>
                  <a:pt x="4017834" y="-5779"/>
                  <a:pt x="3834586" y="13376"/>
                  <a:pt x="3594926" y="18288"/>
                </a:cubicBezTo>
                <a:cubicBezTo>
                  <a:pt x="3355266" y="23200"/>
                  <a:pt x="3204179" y="2869"/>
                  <a:pt x="2903827" y="18288"/>
                </a:cubicBezTo>
                <a:cubicBezTo>
                  <a:pt x="2603475" y="33707"/>
                  <a:pt x="2526187" y="46187"/>
                  <a:pt x="2212729" y="18288"/>
                </a:cubicBezTo>
                <a:cubicBezTo>
                  <a:pt x="1899271" y="-9611"/>
                  <a:pt x="1966289" y="29692"/>
                  <a:pt x="1733809" y="18288"/>
                </a:cubicBezTo>
                <a:cubicBezTo>
                  <a:pt x="1501329" y="6884"/>
                  <a:pt x="1343612" y="12492"/>
                  <a:pt x="1085146" y="18288"/>
                </a:cubicBezTo>
                <a:cubicBezTo>
                  <a:pt x="826680" y="24084"/>
                  <a:pt x="778184" y="35607"/>
                  <a:pt x="521355" y="18288"/>
                </a:cubicBezTo>
                <a:cubicBezTo>
                  <a:pt x="264526" y="969"/>
                  <a:pt x="120277" y="4268"/>
                  <a:pt x="0" y="18288"/>
                </a:cubicBezTo>
                <a:cubicBezTo>
                  <a:pt x="766" y="10800"/>
                  <a:pt x="-457" y="818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A93562B8-FCE5-9393-0AA5-8492F81724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2706624"/>
            <a:ext cx="6894576" cy="514727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da-DK" sz="2200" dirty="0"/>
              <a:t>Golden standard = </a:t>
            </a:r>
            <a:r>
              <a:rPr lang="da-DK" sz="2200" err="1"/>
              <a:t>Polysomnigrafi</a:t>
            </a:r>
            <a:endParaRPr lang="da-DK" sz="2200"/>
          </a:p>
          <a:p>
            <a:endParaRPr lang="da-DK" sz="2200"/>
          </a:p>
          <a:p>
            <a:endParaRPr lang="da-DK" sz="2200"/>
          </a:p>
          <a:p>
            <a:endParaRPr lang="da-DK" sz="2200" dirty="0"/>
          </a:p>
          <a:p>
            <a:pPr marL="0" indent="0">
              <a:buNone/>
            </a:pPr>
            <a:endParaRPr lang="da-DK" sz="2200"/>
          </a:p>
        </p:txBody>
      </p:sp>
      <p:pic>
        <p:nvPicPr>
          <p:cNvPr id="5" name="Billede 4" descr="PSG (polysomnografi) - Aarhus Universitetshospital">
            <a:extLst>
              <a:ext uri="{FF2B5EF4-FFF2-40B4-BE49-F238E27FC236}">
                <a16:creationId xmlns:a16="http://schemas.microsoft.com/office/drawing/2014/main" id="{CF00CA99-7AC6-8C66-1056-DA0431980E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70416" y="658229"/>
            <a:ext cx="1843608" cy="3429969"/>
          </a:xfrm>
          <a:prstGeom prst="rect">
            <a:avLst/>
          </a:prstGeom>
        </p:spPr>
      </p:pic>
      <p:pic>
        <p:nvPicPr>
          <p:cNvPr id="6" name="Billede 5" descr="How to Decide What CPAP Mask Is Best For You">
            <a:extLst>
              <a:ext uri="{FF2B5EF4-FFF2-40B4-BE49-F238E27FC236}">
                <a16:creationId xmlns:a16="http://schemas.microsoft.com/office/drawing/2014/main" id="{2BE759E5-7AE3-167A-5D52-1B02676B150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67613" y="4416897"/>
            <a:ext cx="3868928" cy="2176272"/>
          </a:xfrm>
          <a:prstGeom prst="rect">
            <a:avLst/>
          </a:prstGeom>
        </p:spPr>
      </p:pic>
      <p:sp>
        <p:nvSpPr>
          <p:cNvPr id="8" name="Pladsholder til indhold 2">
            <a:extLst>
              <a:ext uri="{FF2B5EF4-FFF2-40B4-BE49-F238E27FC236}">
                <a16:creationId xmlns:a16="http://schemas.microsoft.com/office/drawing/2014/main" id="{936B0010-3337-50D8-2543-E23271A30728}"/>
              </a:ext>
            </a:extLst>
          </p:cNvPr>
          <p:cNvSpPr txBox="1">
            <a:spLocks/>
          </p:cNvSpPr>
          <p:nvPr/>
        </p:nvSpPr>
        <p:spPr>
          <a:xfrm>
            <a:off x="637800" y="4806357"/>
            <a:ext cx="6894576" cy="1035587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a-DK" sz="2200" dirty="0"/>
              <a:t>Primære Behandling = CPAP</a:t>
            </a:r>
          </a:p>
          <a:p>
            <a:endParaRPr lang="da-DK" sz="2200"/>
          </a:p>
          <a:p>
            <a:endParaRPr lang="da-DK" sz="2200"/>
          </a:p>
          <a:p>
            <a:endParaRPr lang="da-DK" sz="2200"/>
          </a:p>
          <a:p>
            <a:endParaRPr lang="da-DK" sz="2200"/>
          </a:p>
          <a:p>
            <a:pPr marL="0" indent="0">
              <a:buFont typeface="Arial" panose="020B0604020202020204" pitchFamily="34" charset="0"/>
              <a:buNone/>
            </a:pPr>
            <a:endParaRPr lang="da-DK" sz="2200"/>
          </a:p>
        </p:txBody>
      </p:sp>
      <p:pic>
        <p:nvPicPr>
          <p:cNvPr id="4" name="Picture 3" descr="At-Home Sleep Study | Get Tested for Sleep Apnea from Home">
            <a:extLst>
              <a:ext uri="{FF2B5EF4-FFF2-40B4-BE49-F238E27FC236}">
                <a16:creationId xmlns:a16="http://schemas.microsoft.com/office/drawing/2014/main" id="{504FFB8A-8F78-576D-2490-A69E3C82B49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30899" y="1684626"/>
            <a:ext cx="3583998" cy="2406362"/>
          </a:xfrm>
          <a:prstGeom prst="rect">
            <a:avLst/>
          </a:prstGeom>
        </p:spPr>
      </p:pic>
      <p:sp>
        <p:nvSpPr>
          <p:cNvPr id="9" name="Pladsholder til indhold 2">
            <a:extLst>
              <a:ext uri="{FF2B5EF4-FFF2-40B4-BE49-F238E27FC236}">
                <a16:creationId xmlns:a16="http://schemas.microsoft.com/office/drawing/2014/main" id="{7A461BC8-72E2-B7EF-F8A8-9D0DE9A84F1D}"/>
              </a:ext>
            </a:extLst>
          </p:cNvPr>
          <p:cNvSpPr txBox="1">
            <a:spLocks/>
          </p:cNvSpPr>
          <p:nvPr/>
        </p:nvSpPr>
        <p:spPr>
          <a:xfrm>
            <a:off x="638151" y="3428113"/>
            <a:ext cx="6894576" cy="514727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a-DK" sz="2200" dirty="0"/>
              <a:t>Hjemmetest af Søvnapnø</a:t>
            </a:r>
          </a:p>
          <a:p>
            <a:endParaRPr lang="da-DK" sz="2200"/>
          </a:p>
          <a:p>
            <a:endParaRPr lang="da-DK" sz="2200"/>
          </a:p>
          <a:p>
            <a:endParaRPr lang="da-DK" sz="2200" dirty="0"/>
          </a:p>
          <a:p>
            <a:pPr marL="0" indent="0">
              <a:buFont typeface="Arial" panose="020B0604020202020204" pitchFamily="34" charset="0"/>
              <a:buNone/>
            </a:pPr>
            <a:endParaRPr lang="da-DK" sz="2200"/>
          </a:p>
        </p:txBody>
      </p:sp>
    </p:spTree>
    <p:extLst>
      <p:ext uri="{BB962C8B-B14F-4D97-AF65-F5344CB8AC3E}">
        <p14:creationId xmlns:p14="http://schemas.microsoft.com/office/powerpoint/2010/main" val="20179684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8" grpId="0" build="p"/>
      <p:bldP spid="9" grpId="0" build="allAtOnce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A4AC5506-6312-4701-8D3C-40187889A9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51752"/>
            <a:ext cx="12192000" cy="73655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998D446B-30BF-B5BD-CF57-7D59383E0B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6532" y="643467"/>
            <a:ext cx="11210925" cy="74483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3200" kern="12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Hvorfor</a:t>
            </a:r>
            <a:r>
              <a:rPr lang="en-US" sz="3200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er </a:t>
            </a:r>
            <a:r>
              <a:rPr lang="en-US" sz="3200" kern="12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søvnapnø</a:t>
            </a:r>
            <a:r>
              <a:rPr lang="en-US" sz="3200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3200" kern="12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vigtigt</a:t>
            </a:r>
            <a:r>
              <a:rPr lang="en-US" sz="3200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for </a:t>
            </a:r>
            <a:r>
              <a:rPr lang="en-US" sz="3200" dirty="0" err="1">
                <a:solidFill>
                  <a:schemeClr val="bg1"/>
                </a:solidFill>
              </a:rPr>
              <a:t>atrieflimren</a:t>
            </a:r>
            <a:r>
              <a:rPr lang="en-US" sz="3200" dirty="0">
                <a:solidFill>
                  <a:schemeClr val="bg1"/>
                </a:solidFill>
              </a:rPr>
              <a:t>?</a:t>
            </a:r>
            <a:endParaRPr lang="en-US" sz="3200" kern="1200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E905053-2044-884D-91EB-54C179A05F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92091" y="1675227"/>
            <a:ext cx="6607817" cy="4394199"/>
          </a:xfrm>
          <a:prstGeom prst="rect">
            <a:avLst/>
          </a:prstGeom>
        </p:spPr>
      </p:pic>
      <p:sp>
        <p:nvSpPr>
          <p:cNvPr id="6" name="Tekstfelt 8">
            <a:extLst>
              <a:ext uri="{FF2B5EF4-FFF2-40B4-BE49-F238E27FC236}">
                <a16:creationId xmlns:a16="http://schemas.microsoft.com/office/drawing/2014/main" id="{20723B64-25D6-4D45-A0CA-E3E7736F5E25}"/>
              </a:ext>
            </a:extLst>
          </p:cNvPr>
          <p:cNvSpPr txBox="1"/>
          <p:nvPr/>
        </p:nvSpPr>
        <p:spPr>
          <a:xfrm>
            <a:off x="3364523" y="1781908"/>
            <a:ext cx="0" cy="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>
            <a:defPPr>
              <a:defRPr lang="da-DK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da-DK" dirty="0" err="1"/>
          </a:p>
        </p:txBody>
      </p:sp>
      <p:sp>
        <p:nvSpPr>
          <p:cNvPr id="7" name="Tekstfelt 9">
            <a:extLst>
              <a:ext uri="{FF2B5EF4-FFF2-40B4-BE49-F238E27FC236}">
                <a16:creationId xmlns:a16="http://schemas.microsoft.com/office/drawing/2014/main" id="{459B62B9-C3A3-BE4F-B2CA-01799774D954}"/>
              </a:ext>
            </a:extLst>
          </p:cNvPr>
          <p:cNvSpPr txBox="1"/>
          <p:nvPr/>
        </p:nvSpPr>
        <p:spPr>
          <a:xfrm>
            <a:off x="3094892" y="1875692"/>
            <a:ext cx="0" cy="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>
            <a:defPPr>
              <a:defRPr lang="da-DK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da-DK" dirty="0" err="1"/>
          </a:p>
        </p:txBody>
      </p:sp>
    </p:spTree>
    <p:extLst>
      <p:ext uri="{BB962C8B-B14F-4D97-AF65-F5344CB8AC3E}">
        <p14:creationId xmlns:p14="http://schemas.microsoft.com/office/powerpoint/2010/main" val="362987959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0F7F887-F262-8E27-D27E-DFFE6BEF64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2BB6B41A-C1BC-2709-D44A-C397826160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Billede 5" descr="Et billede, der indeholder tekst, skærmbillede, Font/skrifttype&#10;&#10;Indhold genereret af kunstig intelligens kan være forkert.">
            <a:extLst>
              <a:ext uri="{FF2B5EF4-FFF2-40B4-BE49-F238E27FC236}">
                <a16:creationId xmlns:a16="http://schemas.microsoft.com/office/drawing/2014/main" id="{8FC8C78F-5E48-AC24-C189-087E443317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00796" y="-16573"/>
            <a:ext cx="7405457" cy="3451049"/>
          </a:xfrm>
          <a:prstGeom prst="rect">
            <a:avLst/>
          </a:prstGeom>
        </p:spPr>
      </p:pic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B32E41E-66A6-334A-63FE-3857ACAF0D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4420284"/>
            <a:ext cx="10515600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124 </a:t>
            </a:r>
            <a:r>
              <a:rPr lang="en-US" dirty="0" err="1"/>
              <a:t>patienter</a:t>
            </a:r>
            <a:r>
              <a:rPr lang="en-US" dirty="0"/>
              <a:t> med </a:t>
            </a:r>
            <a:r>
              <a:rPr lang="en-US" dirty="0" err="1"/>
              <a:t>atrieflimren</a:t>
            </a:r>
            <a:r>
              <a:rPr lang="en-US" dirty="0"/>
              <a:t> </a:t>
            </a:r>
            <a:r>
              <a:rPr lang="en-US" dirty="0" err="1"/>
              <a:t>hjemmetestet</a:t>
            </a:r>
            <a:r>
              <a:rPr lang="en-US" dirty="0"/>
              <a:t> for </a:t>
            </a:r>
            <a:r>
              <a:rPr lang="en-US" dirty="0" err="1"/>
              <a:t>søvnapnø</a:t>
            </a:r>
            <a:endParaRPr lang="en-US" dirty="0"/>
          </a:p>
          <a:p>
            <a:r>
              <a:rPr lang="en-US" dirty="0"/>
              <a:t>Helt </a:t>
            </a:r>
            <a:r>
              <a:rPr lang="en-US" dirty="0" err="1"/>
              <a:t>tilfældigt</a:t>
            </a:r>
            <a:r>
              <a:rPr lang="en-US" dirty="0"/>
              <a:t> </a:t>
            </a:r>
            <a:r>
              <a:rPr lang="en-US" dirty="0" err="1"/>
              <a:t>udvalgt</a:t>
            </a:r>
            <a:r>
              <a:rPr lang="en-US" dirty="0"/>
              <a:t> </a:t>
            </a:r>
            <a:r>
              <a:rPr lang="en-US" dirty="0" err="1"/>
              <a:t>fra</a:t>
            </a:r>
            <a:r>
              <a:rPr lang="en-US" dirty="0"/>
              <a:t> </a:t>
            </a:r>
            <a:r>
              <a:rPr lang="en-US" dirty="0" err="1"/>
              <a:t>vores</a:t>
            </a:r>
            <a:r>
              <a:rPr lang="en-US" dirty="0"/>
              <a:t> </a:t>
            </a:r>
            <a:r>
              <a:rPr lang="en-US" dirty="0" err="1"/>
              <a:t>ambulatorie</a:t>
            </a:r>
            <a:r>
              <a:rPr lang="en-US" dirty="0"/>
              <a:t> </a:t>
            </a:r>
            <a:r>
              <a:rPr lang="en-US" dirty="0" err="1"/>
              <a:t>på</a:t>
            </a:r>
            <a:r>
              <a:rPr lang="en-US" dirty="0"/>
              <a:t> Herlev Hospital</a:t>
            </a:r>
          </a:p>
          <a:p>
            <a:r>
              <a:rPr lang="en-US" dirty="0" err="1"/>
              <a:t>Hjemmetesten</a:t>
            </a:r>
            <a:r>
              <a:rPr lang="en-US" dirty="0"/>
              <a:t> </a:t>
            </a:r>
            <a:r>
              <a:rPr lang="en-US" dirty="0" err="1"/>
              <a:t>blev</a:t>
            </a:r>
            <a:r>
              <a:rPr lang="en-US" dirty="0"/>
              <a:t> </a:t>
            </a:r>
            <a:r>
              <a:rPr lang="en-US" dirty="0" err="1"/>
              <a:t>sammenlignet</a:t>
            </a:r>
            <a:r>
              <a:rPr lang="en-US" dirty="0"/>
              <a:t> med test </a:t>
            </a:r>
            <a:r>
              <a:rPr lang="en-US" dirty="0" err="1"/>
              <a:t>på</a:t>
            </a:r>
            <a:r>
              <a:rPr lang="en-US" dirty="0"/>
              <a:t> Gentofte Hospital</a:t>
            </a:r>
          </a:p>
        </p:txBody>
      </p:sp>
    </p:spTree>
    <p:extLst>
      <p:ext uri="{BB962C8B-B14F-4D97-AF65-F5344CB8AC3E}">
        <p14:creationId xmlns:p14="http://schemas.microsoft.com/office/powerpoint/2010/main" val="328147035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5E6CC4-9953-1D52-38FA-44E35BF2C9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el 1">
            <a:extLst>
              <a:ext uri="{FF2B5EF4-FFF2-40B4-BE49-F238E27FC236}">
                <a16:creationId xmlns:a16="http://schemas.microsoft.com/office/drawing/2014/main" id="{355789E3-7581-D57E-9B88-CA9F340E5BD2}"/>
              </a:ext>
            </a:extLst>
          </p:cNvPr>
          <p:cNvSpPr>
            <a:spLocks noGrp="1"/>
          </p:cNvSpPr>
          <p:nvPr/>
        </p:nvSpPr>
        <p:spPr>
          <a:xfrm>
            <a:off x="2772055" y="542203"/>
            <a:ext cx="7614111" cy="499555"/>
          </a:xfrm>
          <a:prstGeom prst="rect">
            <a:avLst/>
          </a:prstGeom>
        </p:spPr>
        <p:txBody>
          <a:bodyPr vert="horz" lIns="0" tIns="0" rIns="0" bIns="0" rtlCol="0" anchor="b" anchorCtr="0">
            <a:norm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27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a-DK" dirty="0"/>
              <a:t>Prævalens og Sammenligning mellem målemetoder</a:t>
            </a:r>
          </a:p>
        </p:txBody>
      </p:sp>
      <p:pic>
        <p:nvPicPr>
          <p:cNvPr id="9" name="Pladsholder til indhold 8">
            <a:extLst>
              <a:ext uri="{FF2B5EF4-FFF2-40B4-BE49-F238E27FC236}">
                <a16:creationId xmlns:a16="http://schemas.microsoft.com/office/drawing/2014/main" id="{50F41645-748F-403C-9DCC-F6611864B5E5}"/>
              </a:ext>
            </a:extLst>
          </p:cNvPr>
          <p:cNvPicPr>
            <a:picLocks noGrp="1"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081" y="1715323"/>
            <a:ext cx="5541053" cy="3809913"/>
          </a:xfrm>
          <a:prstGeom prst="rect">
            <a:avLst/>
          </a:prstGeom>
          <a:noFill/>
        </p:spPr>
      </p:pic>
      <p:pic>
        <p:nvPicPr>
          <p:cNvPr id="10" name="Pladsholder til indhold 9">
            <a:extLst>
              <a:ext uri="{FF2B5EF4-FFF2-40B4-BE49-F238E27FC236}">
                <a16:creationId xmlns:a16="http://schemas.microsoft.com/office/drawing/2014/main" id="{9D7B01A4-1668-6CB9-08C5-FB1E1998E2D5}"/>
              </a:ext>
            </a:extLst>
          </p:cNvPr>
          <p:cNvPicPr>
            <a:picLocks noGrp="1"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8283" y="2286265"/>
            <a:ext cx="5548110" cy="2872640"/>
          </a:xfrm>
          <a:prstGeom prst="rect">
            <a:avLst/>
          </a:prstGeom>
          <a:noFill/>
        </p:spPr>
      </p:pic>
      <p:sp>
        <p:nvSpPr>
          <p:cNvPr id="11" name="Tekstfelt 10">
            <a:extLst>
              <a:ext uri="{FF2B5EF4-FFF2-40B4-BE49-F238E27FC236}">
                <a16:creationId xmlns:a16="http://schemas.microsoft.com/office/drawing/2014/main" id="{71E882B6-B48E-B746-37EA-51A2384187CE}"/>
              </a:ext>
            </a:extLst>
          </p:cNvPr>
          <p:cNvSpPr txBox="1"/>
          <p:nvPr/>
        </p:nvSpPr>
        <p:spPr>
          <a:xfrm>
            <a:off x="6710113" y="5525052"/>
            <a:ext cx="4241869" cy="701611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>
            <a:defPPr>
              <a:defRPr lang="da-DK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a-DK" dirty="0"/>
              <a:t>92% af tilfældene med svær søvnapnø havde hjemmemålingen ret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758422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ladsholder til indhold 4">
            <a:extLst>
              <a:ext uri="{FF2B5EF4-FFF2-40B4-BE49-F238E27FC236}">
                <a16:creationId xmlns:a16="http://schemas.microsoft.com/office/drawing/2014/main" id="{A5F7CE56-6CEF-163D-3282-246F7023122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4960" r="4391"/>
          <a:stretch/>
        </p:blipFill>
        <p:spPr>
          <a:xfrm>
            <a:off x="643467" y="1398939"/>
            <a:ext cx="10905066" cy="4060121"/>
          </a:xfrm>
          <a:prstGeom prst="rect">
            <a:avLst/>
          </a:prstGeom>
          <a:noFill/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86BB576-7EDB-0E05-848F-E9B30FB798F4}"/>
              </a:ext>
            </a:extLst>
          </p:cNvPr>
          <p:cNvSpPr txBox="1"/>
          <p:nvPr/>
        </p:nvSpPr>
        <p:spPr>
          <a:xfrm>
            <a:off x="961159" y="441614"/>
            <a:ext cx="6096000" cy="73866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da-DK" sz="2400" baseline="0" dirty="0">
                <a:latin typeface="Aptos"/>
              </a:rPr>
              <a:t>Ablation</a:t>
            </a:r>
            <a:endParaRPr lang="en-US" sz="2000" dirty="0"/>
          </a:p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0659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lede 7">
            <a:extLst>
              <a:ext uri="{FF2B5EF4-FFF2-40B4-BE49-F238E27FC236}">
                <a16:creationId xmlns:a16="http://schemas.microsoft.com/office/drawing/2014/main" id="{757FE076-19AB-DB99-2901-767A33170D4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671" r="12737"/>
          <a:stretch/>
        </p:blipFill>
        <p:spPr>
          <a:xfrm>
            <a:off x="1962487" y="1028974"/>
            <a:ext cx="8257378" cy="556131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9D2A1CC-0CB2-8A2E-2476-E7BAA8369F3A}"/>
              </a:ext>
            </a:extLst>
          </p:cNvPr>
          <p:cNvSpPr txBox="1"/>
          <p:nvPr/>
        </p:nvSpPr>
        <p:spPr>
          <a:xfrm>
            <a:off x="3049315" y="200036"/>
            <a:ext cx="6096000" cy="83099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da-DK" sz="2400" dirty="0">
                <a:latin typeface="Aptos"/>
              </a:rPr>
              <a:t>DC-konvertering</a:t>
            </a:r>
            <a:endParaRPr lang="en-US" sz="2400" dirty="0"/>
          </a:p>
          <a:p>
            <a:pPr algn="ctr"/>
            <a:endParaRPr lang="en-US" sz="2400"/>
          </a:p>
        </p:txBody>
      </p:sp>
    </p:spTree>
    <p:extLst>
      <p:ext uri="{BB962C8B-B14F-4D97-AF65-F5344CB8AC3E}">
        <p14:creationId xmlns:p14="http://schemas.microsoft.com/office/powerpoint/2010/main" val="88178475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E9D75AD-3B31-F3D5-BA43-3355D11490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0" y="4914855"/>
            <a:ext cx="9144000" cy="786703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3600" dirty="0" err="1"/>
              <a:t>Fysiologien</a:t>
            </a:r>
            <a:r>
              <a:rPr lang="en-US" sz="3600" dirty="0"/>
              <a:t> </a:t>
            </a:r>
            <a:r>
              <a:rPr lang="en-US" sz="3600" dirty="0" err="1"/>
              <a:t>mellem</a:t>
            </a:r>
            <a:r>
              <a:rPr lang="en-US" sz="3600" dirty="0"/>
              <a:t> </a:t>
            </a:r>
            <a:r>
              <a:rPr lang="en-US" sz="3600" dirty="0" err="1"/>
              <a:t>søvnapnø</a:t>
            </a:r>
            <a:r>
              <a:rPr lang="en-US" sz="3600" dirty="0"/>
              <a:t> </a:t>
            </a:r>
            <a:r>
              <a:rPr lang="en-US" sz="3600" dirty="0" err="1"/>
              <a:t>og</a:t>
            </a:r>
            <a:r>
              <a:rPr lang="en-US" sz="3600" dirty="0"/>
              <a:t> AF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F9E5395-269A-A226-CC12-A97398F1A0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0154" y="1142653"/>
            <a:ext cx="5114501" cy="3183776"/>
          </a:xfrm>
          <a:prstGeom prst="rect">
            <a:avLst/>
          </a:prstGeom>
        </p:spPr>
      </p:pic>
      <p:pic>
        <p:nvPicPr>
          <p:cNvPr id="4" name="Pladsholder til indhold 3" descr="Hønen, ægget og videnskaben | Midtjyllands Avis">
            <a:extLst>
              <a:ext uri="{FF2B5EF4-FFF2-40B4-BE49-F238E27FC236}">
                <a16:creationId xmlns:a16="http://schemas.microsoft.com/office/drawing/2014/main" id="{C034009D-C30F-29AB-1DB8-3A1BB7FFFC9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6225444" y="1296088"/>
            <a:ext cx="5114501" cy="2876906"/>
          </a:xfrm>
          <a:prstGeom prst="rect">
            <a:avLst/>
          </a:prstGeom>
        </p:spPr>
      </p:pic>
      <p:grpSp>
        <p:nvGrpSpPr>
          <p:cNvPr id="20" name="Group 19">
            <a:extLst>
              <a:ext uri="{FF2B5EF4-FFF2-40B4-BE49-F238E27FC236}">
                <a16:creationId xmlns:a16="http://schemas.microsoft.com/office/drawing/2014/main" id="{B0F380AC-9202-53E9-8D39-90E7C2AC75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" y="6737460"/>
            <a:ext cx="12192000" cy="123364"/>
            <a:chOff x="1" y="6737460"/>
            <a:chExt cx="12192000" cy="123364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B9334AC3-F97B-AAEB-193C-D6FEF28515F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6034320" y="703141"/>
              <a:ext cx="123362" cy="12192000"/>
            </a:xfrm>
            <a:prstGeom prst="rect">
              <a:avLst/>
            </a:prstGeom>
            <a:gradFill>
              <a:gsLst>
                <a:gs pos="0">
                  <a:schemeClr val="accent2"/>
                </a:gs>
                <a:gs pos="100000">
                  <a:schemeClr val="accent5"/>
                </a:gs>
              </a:gsLst>
              <a:lin ang="1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DCF0F8F8-6D3A-38F2-F9D7-AA175316B2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10240559" y="4909383"/>
              <a:ext cx="123362" cy="3779520"/>
            </a:xfrm>
            <a:prstGeom prst="rect">
              <a:avLst/>
            </a:prstGeom>
            <a:gradFill>
              <a:gsLst>
                <a:gs pos="19000">
                  <a:schemeClr val="accent5">
                    <a:alpha val="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37262542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6" name="Rectangle 35">
            <a:extLst>
              <a:ext uri="{FF2B5EF4-FFF2-40B4-BE49-F238E27FC236}">
                <a16:creationId xmlns:a16="http://schemas.microsoft.com/office/drawing/2014/main" id="{BCED4D40-4B67-4331-AC48-79B82B4A47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643489-26CD-6DF5-699C-8779322B007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38881" y="417576"/>
            <a:ext cx="10909640" cy="1249394"/>
          </a:xfrm>
        </p:spPr>
        <p:txBody>
          <a:bodyPr anchor="ctr">
            <a:normAutofit/>
          </a:bodyPr>
          <a:lstStyle/>
          <a:p>
            <a:r>
              <a:rPr lang="en-GB" sz="2600" b="1" i="0" u="none" strike="noStrike">
                <a:effectLst/>
                <a:latin typeface="Times New Roman" panose="02020603050405020304" pitchFamily="18" charset="0"/>
              </a:rPr>
              <a:t>National decentral/virtual randomized trial testing remote sleep apnea evaluation in patients with atrial fibrillation</a:t>
            </a:r>
            <a:br>
              <a:rPr lang="en-GB" sz="2600" b="1" i="0" u="none" strike="noStrike">
                <a:effectLst/>
                <a:latin typeface="Times New Roman" panose="02020603050405020304" pitchFamily="18" charset="0"/>
              </a:rPr>
            </a:br>
            <a:r>
              <a:rPr lang="en-GB" sz="2600" b="1" i="0" u="none" strike="noStrike">
                <a:effectLst/>
                <a:latin typeface="Times New Roman" panose="02020603050405020304" pitchFamily="18" charset="0"/>
              </a:rPr>
              <a:t>VIR-SAAF</a:t>
            </a:r>
            <a:endParaRPr lang="da-DK" sz="2600"/>
          </a:p>
        </p:txBody>
      </p:sp>
      <p:sp>
        <p:nvSpPr>
          <p:cNvPr id="38" name="sketch line">
            <a:extLst>
              <a:ext uri="{FF2B5EF4-FFF2-40B4-BE49-F238E27FC236}">
                <a16:creationId xmlns:a16="http://schemas.microsoft.com/office/drawing/2014/main" id="{670CEDEF-4F34-412E-84EE-329C1E936A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807702" y="1733454"/>
            <a:ext cx="4572000" cy="18288"/>
          </a:xfrm>
          <a:custGeom>
            <a:avLst/>
            <a:gdLst>
              <a:gd name="csX0" fmla="*/ 0 w 4572000"/>
              <a:gd name="csY0" fmla="*/ 0 h 18288"/>
              <a:gd name="csX1" fmla="*/ 515983 w 4572000"/>
              <a:gd name="csY1" fmla="*/ 0 h 18288"/>
              <a:gd name="csX2" fmla="*/ 1031966 w 4572000"/>
              <a:gd name="csY2" fmla="*/ 0 h 18288"/>
              <a:gd name="csX3" fmla="*/ 1639389 w 4572000"/>
              <a:gd name="csY3" fmla="*/ 0 h 18288"/>
              <a:gd name="csX4" fmla="*/ 2383971 w 4572000"/>
              <a:gd name="csY4" fmla="*/ 0 h 18288"/>
              <a:gd name="csX5" fmla="*/ 2945674 w 4572000"/>
              <a:gd name="csY5" fmla="*/ 0 h 18288"/>
              <a:gd name="csX6" fmla="*/ 3507377 w 4572000"/>
              <a:gd name="csY6" fmla="*/ 0 h 18288"/>
              <a:gd name="csX7" fmla="*/ 4572000 w 4572000"/>
              <a:gd name="csY7" fmla="*/ 0 h 18288"/>
              <a:gd name="csX8" fmla="*/ 4572000 w 4572000"/>
              <a:gd name="csY8" fmla="*/ 18288 h 18288"/>
              <a:gd name="csX9" fmla="*/ 3873137 w 4572000"/>
              <a:gd name="csY9" fmla="*/ 18288 h 18288"/>
              <a:gd name="csX10" fmla="*/ 3311434 w 4572000"/>
              <a:gd name="csY10" fmla="*/ 18288 h 18288"/>
              <a:gd name="csX11" fmla="*/ 2749731 w 4572000"/>
              <a:gd name="csY11" fmla="*/ 18288 h 18288"/>
              <a:gd name="csX12" fmla="*/ 2050869 w 4572000"/>
              <a:gd name="csY12" fmla="*/ 18288 h 18288"/>
              <a:gd name="csX13" fmla="*/ 1306286 w 4572000"/>
              <a:gd name="csY13" fmla="*/ 18288 h 18288"/>
              <a:gd name="csX14" fmla="*/ 790303 w 4572000"/>
              <a:gd name="csY14" fmla="*/ 18288 h 18288"/>
              <a:gd name="csX15" fmla="*/ 0 w 4572000"/>
              <a:gd name="csY15" fmla="*/ 18288 h 18288"/>
              <a:gd name="csX16" fmla="*/ 0 w 4572000"/>
              <a:gd name="csY16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</a:cxnLst>
            <a:rect l="l" t="t" r="r" b="b"/>
            <a:pathLst>
              <a:path w="4572000" h="18288" fill="none" extrusionOk="0">
                <a:moveTo>
                  <a:pt x="0" y="0"/>
                </a:moveTo>
                <a:cubicBezTo>
                  <a:pt x="105156" y="-20963"/>
                  <a:pt x="340432" y="822"/>
                  <a:pt x="515983" y="0"/>
                </a:cubicBezTo>
                <a:cubicBezTo>
                  <a:pt x="691534" y="-822"/>
                  <a:pt x="850679" y="16479"/>
                  <a:pt x="1031966" y="0"/>
                </a:cubicBezTo>
                <a:cubicBezTo>
                  <a:pt x="1213253" y="-16479"/>
                  <a:pt x="1443646" y="-18730"/>
                  <a:pt x="1639389" y="0"/>
                </a:cubicBezTo>
                <a:cubicBezTo>
                  <a:pt x="1835132" y="18730"/>
                  <a:pt x="2159975" y="18531"/>
                  <a:pt x="2383971" y="0"/>
                </a:cubicBezTo>
                <a:cubicBezTo>
                  <a:pt x="2607967" y="-18531"/>
                  <a:pt x="2719096" y="-12030"/>
                  <a:pt x="2945674" y="0"/>
                </a:cubicBezTo>
                <a:cubicBezTo>
                  <a:pt x="3172252" y="12030"/>
                  <a:pt x="3269167" y="27666"/>
                  <a:pt x="3507377" y="0"/>
                </a:cubicBezTo>
                <a:cubicBezTo>
                  <a:pt x="3745587" y="-27666"/>
                  <a:pt x="4116741" y="18705"/>
                  <a:pt x="4572000" y="0"/>
                </a:cubicBezTo>
                <a:cubicBezTo>
                  <a:pt x="4572895" y="8974"/>
                  <a:pt x="4571454" y="9359"/>
                  <a:pt x="4572000" y="18288"/>
                </a:cubicBezTo>
                <a:cubicBezTo>
                  <a:pt x="4374698" y="3942"/>
                  <a:pt x="4098874" y="-11042"/>
                  <a:pt x="3873137" y="18288"/>
                </a:cubicBezTo>
                <a:cubicBezTo>
                  <a:pt x="3647400" y="47618"/>
                  <a:pt x="3517055" y="5421"/>
                  <a:pt x="3311434" y="18288"/>
                </a:cubicBezTo>
                <a:cubicBezTo>
                  <a:pt x="3105813" y="31155"/>
                  <a:pt x="3025168" y="17856"/>
                  <a:pt x="2749731" y="18288"/>
                </a:cubicBezTo>
                <a:cubicBezTo>
                  <a:pt x="2474294" y="18720"/>
                  <a:pt x="2291766" y="-14168"/>
                  <a:pt x="2050869" y="18288"/>
                </a:cubicBezTo>
                <a:cubicBezTo>
                  <a:pt x="1809972" y="50744"/>
                  <a:pt x="1540276" y="46798"/>
                  <a:pt x="1306286" y="18288"/>
                </a:cubicBezTo>
                <a:cubicBezTo>
                  <a:pt x="1072296" y="-10222"/>
                  <a:pt x="972445" y="19645"/>
                  <a:pt x="790303" y="18288"/>
                </a:cubicBezTo>
                <a:cubicBezTo>
                  <a:pt x="608161" y="16931"/>
                  <a:pt x="200981" y="8241"/>
                  <a:pt x="0" y="18288"/>
                </a:cubicBezTo>
                <a:cubicBezTo>
                  <a:pt x="-229" y="14222"/>
                  <a:pt x="509" y="5816"/>
                  <a:pt x="0" y="0"/>
                </a:cubicBezTo>
                <a:close/>
              </a:path>
              <a:path w="4572000" h="18288" stroke="0" extrusionOk="0">
                <a:moveTo>
                  <a:pt x="0" y="0"/>
                </a:moveTo>
                <a:cubicBezTo>
                  <a:pt x="143285" y="-9565"/>
                  <a:pt x="327959" y="-11498"/>
                  <a:pt x="561703" y="0"/>
                </a:cubicBezTo>
                <a:cubicBezTo>
                  <a:pt x="795447" y="11498"/>
                  <a:pt x="838260" y="18255"/>
                  <a:pt x="1077686" y="0"/>
                </a:cubicBezTo>
                <a:cubicBezTo>
                  <a:pt x="1317112" y="-18255"/>
                  <a:pt x="1437472" y="23514"/>
                  <a:pt x="1639389" y="0"/>
                </a:cubicBezTo>
                <a:cubicBezTo>
                  <a:pt x="1841306" y="-23514"/>
                  <a:pt x="2037142" y="-12551"/>
                  <a:pt x="2292531" y="0"/>
                </a:cubicBezTo>
                <a:cubicBezTo>
                  <a:pt x="2547920" y="12551"/>
                  <a:pt x="2810436" y="-20352"/>
                  <a:pt x="2991394" y="0"/>
                </a:cubicBezTo>
                <a:cubicBezTo>
                  <a:pt x="3172352" y="20352"/>
                  <a:pt x="3530025" y="-13347"/>
                  <a:pt x="3735977" y="0"/>
                </a:cubicBezTo>
                <a:cubicBezTo>
                  <a:pt x="3941929" y="13347"/>
                  <a:pt x="4161497" y="34086"/>
                  <a:pt x="4572000" y="0"/>
                </a:cubicBezTo>
                <a:cubicBezTo>
                  <a:pt x="4571545" y="6162"/>
                  <a:pt x="4571903" y="11775"/>
                  <a:pt x="4572000" y="18288"/>
                </a:cubicBezTo>
                <a:cubicBezTo>
                  <a:pt x="4228040" y="36490"/>
                  <a:pt x="4199736" y="42557"/>
                  <a:pt x="3873137" y="18288"/>
                </a:cubicBezTo>
                <a:cubicBezTo>
                  <a:pt x="3546538" y="-5981"/>
                  <a:pt x="3472124" y="16809"/>
                  <a:pt x="3128554" y="18288"/>
                </a:cubicBezTo>
                <a:cubicBezTo>
                  <a:pt x="2784984" y="19767"/>
                  <a:pt x="2735896" y="-17781"/>
                  <a:pt x="2383971" y="18288"/>
                </a:cubicBezTo>
                <a:cubicBezTo>
                  <a:pt x="2032046" y="54357"/>
                  <a:pt x="2019324" y="2920"/>
                  <a:pt x="1867989" y="18288"/>
                </a:cubicBezTo>
                <a:cubicBezTo>
                  <a:pt x="1716654" y="33656"/>
                  <a:pt x="1418675" y="32575"/>
                  <a:pt x="1169126" y="18288"/>
                </a:cubicBezTo>
                <a:cubicBezTo>
                  <a:pt x="919577" y="4001"/>
                  <a:pt x="798537" y="16165"/>
                  <a:pt x="561703" y="18288"/>
                </a:cubicBezTo>
                <a:cubicBezTo>
                  <a:pt x="324869" y="20411"/>
                  <a:pt x="221395" y="-912"/>
                  <a:pt x="0" y="18288"/>
                </a:cubicBezTo>
                <a:cubicBezTo>
                  <a:pt x="766" y="10800"/>
                  <a:pt x="-457" y="818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Billede 4" descr="Et billede, der indeholder tekst, skærmbillede, Font/skrifttype, linje/række&#10;&#10;Automatisk genereret beskrivelse">
            <a:extLst>
              <a:ext uri="{FF2B5EF4-FFF2-40B4-BE49-F238E27FC236}">
                <a16:creationId xmlns:a16="http://schemas.microsoft.com/office/drawing/2014/main" id="{8E01DA72-61E7-EB65-2B9A-658C050F66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040" y="3170708"/>
            <a:ext cx="11548872" cy="2511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965988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kstfelt 6">
            <a:extLst>
              <a:ext uri="{FF2B5EF4-FFF2-40B4-BE49-F238E27FC236}">
                <a16:creationId xmlns:a16="http://schemas.microsoft.com/office/drawing/2014/main" id="{2F847FBD-3641-EA3C-2A0D-04775A3BB172}"/>
              </a:ext>
            </a:extLst>
          </p:cNvPr>
          <p:cNvSpPr txBox="1"/>
          <p:nvPr/>
        </p:nvSpPr>
        <p:spPr>
          <a:xfrm>
            <a:off x="572493" y="238539"/>
            <a:ext cx="11018520" cy="143441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600">
                <a:latin typeface="+mj-lt"/>
                <a:ea typeface="+mj-ea"/>
                <a:cs typeface="+mj-cs"/>
              </a:rPr>
              <a:t>Projekt organisationen og samarbejdspartnere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E6A440A9-53AD-A933-8FCD-A93FDF201B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2493" y="1929781"/>
            <a:ext cx="6713552" cy="4415782"/>
          </a:xfrm>
        </p:spPr>
        <p:txBody>
          <a:bodyPr vert="horz" lIns="91440" tIns="45720" rIns="91440" bIns="45720" rtlCol="0" anchor="t">
            <a:normAutofit fontScale="92500"/>
          </a:bodyPr>
          <a:lstStyle/>
          <a:p>
            <a:pPr marL="0">
              <a:spcBef>
                <a:spcPts val="0"/>
              </a:spcBef>
              <a:spcAft>
                <a:spcPts val="0"/>
              </a:spcAft>
            </a:pPr>
            <a:r>
              <a:rPr lang="en-US" sz="900" b="0" i="0" u="none" strike="noStrike" dirty="0">
                <a:effectLst/>
              </a:rPr>
              <a:t>Core team:</a:t>
            </a:r>
            <a:endParaRPr lang="en-US" sz="900" b="0" dirty="0">
              <a:effectLst/>
            </a:endParaRPr>
          </a:p>
          <a:p>
            <a:pPr fontAlgn="base">
              <a:spcBef>
                <a:spcPts val="0"/>
              </a:spcBef>
              <a:spcAft>
                <a:spcPts val="0"/>
              </a:spcAft>
            </a:pPr>
            <a:r>
              <a:rPr lang="en-US" sz="900" b="0" i="0" u="none" strike="noStrike" dirty="0">
                <a:effectLst/>
              </a:rPr>
              <a:t>Morten Lamberts - Primary investigator</a:t>
            </a:r>
          </a:p>
          <a:p>
            <a:pPr fontAlgn="base">
              <a:spcBef>
                <a:spcPts val="0"/>
              </a:spcBef>
            </a:pPr>
            <a:r>
              <a:rPr lang="en-US" sz="900" b="0" i="0" u="none" strike="noStrike" dirty="0">
                <a:effectLst/>
              </a:rPr>
              <a:t>Mads </a:t>
            </a:r>
            <a:r>
              <a:rPr lang="en-US" sz="900" b="0" i="0" u="none" strike="noStrike" dirty="0" err="1">
                <a:effectLst/>
              </a:rPr>
              <a:t>Hashiba</a:t>
            </a:r>
            <a:r>
              <a:rPr lang="en-US" sz="900" b="0" i="0" u="none" strike="noStrike" dirty="0">
                <a:effectLst/>
              </a:rPr>
              <a:t> Jensen (HGH) – Project leader</a:t>
            </a:r>
          </a:p>
          <a:p>
            <a:pPr fontAlgn="base">
              <a:spcBef>
                <a:spcPts val="0"/>
              </a:spcBef>
              <a:spcAft>
                <a:spcPts val="0"/>
              </a:spcAft>
            </a:pPr>
            <a:r>
              <a:rPr lang="en-US" sz="900" b="0" i="0" u="none" strike="noStrike" dirty="0">
                <a:effectLst/>
              </a:rPr>
              <a:t>Ali Al-</a:t>
            </a:r>
            <a:r>
              <a:rPr lang="en-US" sz="900" b="0" i="0" u="none" strike="noStrike" dirty="0" err="1">
                <a:effectLst/>
              </a:rPr>
              <a:t>Alak</a:t>
            </a:r>
            <a:r>
              <a:rPr lang="en-US" sz="900" b="0" i="0" u="none" strike="noStrike" dirty="0">
                <a:effectLst/>
              </a:rPr>
              <a:t> (HGH) - technical project manager</a:t>
            </a:r>
          </a:p>
          <a:p>
            <a:pPr fontAlgn="base">
              <a:spcBef>
                <a:spcPts val="0"/>
              </a:spcBef>
              <a:spcAft>
                <a:spcPts val="0"/>
              </a:spcAft>
            </a:pPr>
            <a:r>
              <a:rPr lang="en-US" sz="900" b="0" i="0" u="none" strike="noStrike" dirty="0">
                <a:effectLst/>
              </a:rPr>
              <a:t>Frederik </a:t>
            </a:r>
            <a:r>
              <a:rPr lang="en-US" sz="900" b="0" i="0" u="none" strike="noStrike" dirty="0" err="1">
                <a:effectLst/>
              </a:rPr>
              <a:t>Dalgaard</a:t>
            </a:r>
            <a:r>
              <a:rPr lang="en-US" sz="900" b="0" i="0" u="none" strike="noStrike" dirty="0">
                <a:effectLst/>
              </a:rPr>
              <a:t> (RH) - academic supervisor</a:t>
            </a:r>
          </a:p>
          <a:p>
            <a:pPr fontAlgn="base">
              <a:spcBef>
                <a:spcPts val="0"/>
              </a:spcBef>
              <a:spcAft>
                <a:spcPts val="0"/>
              </a:spcAft>
            </a:pPr>
            <a:r>
              <a:rPr lang="en-US" sz="900" b="0" i="0" u="none" strike="noStrike" dirty="0">
                <a:effectLst/>
              </a:rPr>
              <a:t>Signe </a:t>
            </a:r>
            <a:r>
              <a:rPr lang="en-US" sz="900" b="0" i="0" u="none" strike="noStrike" dirty="0" err="1">
                <a:effectLst/>
              </a:rPr>
              <a:t>Risom</a:t>
            </a:r>
            <a:r>
              <a:rPr lang="en-US" sz="900" b="0" i="0" u="none" strike="noStrike" dirty="0">
                <a:effectLst/>
              </a:rPr>
              <a:t> (HGH) - patient-public involvement and co-design </a:t>
            </a:r>
          </a:p>
          <a:p>
            <a:pPr fontAlgn="base">
              <a:spcBef>
                <a:spcPts val="0"/>
              </a:spcBef>
              <a:spcAft>
                <a:spcPts val="0"/>
              </a:spcAft>
            </a:pPr>
            <a:endParaRPr lang="en-US" sz="900" dirty="0"/>
          </a:p>
          <a:p>
            <a:pPr marL="0">
              <a:spcBef>
                <a:spcPts val="0"/>
              </a:spcBef>
              <a:spcAft>
                <a:spcPts val="0"/>
              </a:spcAft>
            </a:pPr>
            <a:r>
              <a:rPr lang="en-US" sz="900" b="0" i="0" u="none" strike="noStrike" dirty="0">
                <a:effectLst/>
              </a:rPr>
              <a:t>Academical partners (all SC members)</a:t>
            </a:r>
            <a:endParaRPr lang="en-US" sz="900" b="0" dirty="0">
              <a:effectLst/>
            </a:endParaRPr>
          </a:p>
          <a:p>
            <a:pPr fontAlgn="base">
              <a:spcBef>
                <a:spcPts val="0"/>
              </a:spcBef>
              <a:spcAft>
                <a:spcPts val="0"/>
              </a:spcAft>
            </a:pPr>
            <a:r>
              <a:rPr lang="en-US" sz="900" b="0" i="0" u="none" strike="noStrike" dirty="0">
                <a:effectLst/>
              </a:rPr>
              <a:t>Dominik Linz (Maastricht) - expert within SA and AF including virtual pathways, responsible for pathway oversight</a:t>
            </a:r>
          </a:p>
          <a:p>
            <a:pPr fontAlgn="base">
              <a:spcBef>
                <a:spcPts val="0"/>
              </a:spcBef>
              <a:spcAft>
                <a:spcPts val="0"/>
              </a:spcAft>
            </a:pPr>
            <a:r>
              <a:rPr lang="en-US" sz="900" b="0" i="0" u="none" strike="noStrike" dirty="0">
                <a:effectLst/>
              </a:rPr>
              <a:t>Erik Grove (</a:t>
            </a:r>
            <a:r>
              <a:rPr lang="en-US" sz="900" b="0" i="0" u="none" strike="noStrike" dirty="0" err="1">
                <a:effectLst/>
              </a:rPr>
              <a:t>Århus</a:t>
            </a:r>
            <a:r>
              <a:rPr lang="en-US" sz="900" b="0" i="0" u="none" strike="noStrike" dirty="0">
                <a:effectLst/>
              </a:rPr>
              <a:t>) - expert within AF and thrombosis management, co-responsible for AF-part in multidisciplinary evaluation</a:t>
            </a:r>
          </a:p>
          <a:p>
            <a:pPr fontAlgn="base">
              <a:spcBef>
                <a:spcPts val="0"/>
              </a:spcBef>
              <a:spcAft>
                <a:spcPts val="0"/>
              </a:spcAft>
            </a:pPr>
            <a:r>
              <a:rPr lang="en-US" sz="900" b="0" i="0" u="none" strike="noStrike" dirty="0">
                <a:effectLst/>
              </a:rPr>
              <a:t>Morten Lock Hansen (</a:t>
            </a:r>
            <a:r>
              <a:rPr lang="en-US" sz="900" b="0" i="0" u="none" strike="noStrike" dirty="0" err="1">
                <a:effectLst/>
              </a:rPr>
              <a:t>Herlev</a:t>
            </a:r>
            <a:r>
              <a:rPr lang="en-US" sz="900" b="0" i="0" u="none" strike="noStrike" dirty="0">
                <a:effectLst/>
              </a:rPr>
              <a:t>-Gentofte) - expert within invasive AF management, co-responsible for AF-part in multidisciplinary evaluation</a:t>
            </a:r>
          </a:p>
          <a:p>
            <a:pPr fontAlgn="base">
              <a:spcBef>
                <a:spcPts val="0"/>
              </a:spcBef>
              <a:spcAft>
                <a:spcPts val="0"/>
              </a:spcAft>
            </a:pPr>
            <a:endParaRPr lang="en-US" sz="900" dirty="0"/>
          </a:p>
          <a:p>
            <a:pPr marL="0">
              <a:spcBef>
                <a:spcPts val="0"/>
              </a:spcBef>
              <a:spcAft>
                <a:spcPts val="0"/>
              </a:spcAft>
            </a:pPr>
            <a:r>
              <a:rPr lang="en-US" sz="900" b="0" i="0" u="none" strike="noStrike" dirty="0">
                <a:effectLst/>
              </a:rPr>
              <a:t>Sleep apnea centers</a:t>
            </a:r>
            <a:r>
              <a:rPr lang="en-US" sz="900" dirty="0"/>
              <a:t> </a:t>
            </a:r>
            <a:r>
              <a:rPr lang="en-US" sz="900" b="0" i="0" u="none" strike="noStrike" dirty="0">
                <a:effectLst/>
              </a:rPr>
              <a:t>currently involved in clinical study planning and local pathways for multidisciplinary evaluation and remote CPAP initiation</a:t>
            </a:r>
            <a:endParaRPr lang="en-US" sz="900" b="0" dirty="0">
              <a:effectLst/>
            </a:endParaRPr>
          </a:p>
          <a:p>
            <a:pPr fontAlgn="base">
              <a:spcBef>
                <a:spcPts val="0"/>
              </a:spcBef>
              <a:spcAft>
                <a:spcPts val="0"/>
              </a:spcAft>
            </a:pPr>
            <a:r>
              <a:rPr lang="en-US" sz="900" b="0" i="0" u="none" strike="noStrike" dirty="0">
                <a:effectLst/>
              </a:rPr>
              <a:t>Poul </a:t>
            </a:r>
            <a:r>
              <a:rPr lang="en-US" sz="900" b="0" i="0" u="none" strike="noStrike" dirty="0" err="1">
                <a:effectLst/>
              </a:rPr>
              <a:t>Jennum</a:t>
            </a:r>
            <a:r>
              <a:rPr lang="en-US" sz="900" b="0" i="0" u="none" strike="noStrike" dirty="0">
                <a:effectLst/>
              </a:rPr>
              <a:t> (SC) (Glostrup) - coordinating remote SA evaluation and main responsible for SA-part in multidisciplinary evaluation</a:t>
            </a:r>
          </a:p>
          <a:p>
            <a:pPr fontAlgn="base">
              <a:spcBef>
                <a:spcPts val="0"/>
              </a:spcBef>
              <a:spcAft>
                <a:spcPts val="0"/>
              </a:spcAft>
            </a:pPr>
            <a:r>
              <a:rPr lang="en-US" sz="900" b="0" i="0" u="none" strike="noStrike" dirty="0">
                <a:effectLst/>
              </a:rPr>
              <a:t>Eline </a:t>
            </a:r>
            <a:r>
              <a:rPr lang="en-US" sz="900" b="0" i="0" u="none" strike="noStrike" dirty="0" err="1">
                <a:effectLst/>
              </a:rPr>
              <a:t>Gantzhorn</a:t>
            </a:r>
            <a:r>
              <a:rPr lang="en-US" sz="900" b="0" i="0" u="none" strike="noStrike" dirty="0">
                <a:effectLst/>
              </a:rPr>
              <a:t> (</a:t>
            </a:r>
            <a:r>
              <a:rPr lang="en-US" sz="900" b="0" i="0" u="none" strike="noStrike" dirty="0" err="1">
                <a:effectLst/>
              </a:rPr>
              <a:t>Overlæge</a:t>
            </a:r>
            <a:r>
              <a:rPr lang="en-US" sz="900" b="0" i="0" u="none" strike="noStrike" dirty="0">
                <a:effectLst/>
              </a:rPr>
              <a:t>, </a:t>
            </a:r>
            <a:r>
              <a:rPr lang="en-US" sz="900" b="0" i="0" u="none" strike="noStrike" dirty="0" err="1">
                <a:effectLst/>
              </a:rPr>
              <a:t>Vejle</a:t>
            </a:r>
            <a:r>
              <a:rPr lang="en-US" sz="900" b="0" i="0" u="none" strike="noStrike" dirty="0">
                <a:effectLst/>
              </a:rPr>
              <a:t>)</a:t>
            </a:r>
          </a:p>
          <a:p>
            <a:pPr fontAlgn="base">
              <a:spcBef>
                <a:spcPts val="0"/>
              </a:spcBef>
              <a:spcAft>
                <a:spcPts val="0"/>
              </a:spcAft>
            </a:pPr>
            <a:r>
              <a:rPr lang="en-US" sz="900" b="0" i="0" u="none" strike="noStrike" dirty="0">
                <a:effectLst/>
              </a:rPr>
              <a:t>Rasmus </a:t>
            </a:r>
            <a:r>
              <a:rPr lang="en-US" sz="900" b="0" i="0" u="none" strike="noStrike" dirty="0" err="1">
                <a:effectLst/>
              </a:rPr>
              <a:t>Laub</a:t>
            </a:r>
            <a:r>
              <a:rPr lang="en-US" sz="900" b="0" i="0" u="none" strike="noStrike" dirty="0">
                <a:effectLst/>
              </a:rPr>
              <a:t> (Gentofte)</a:t>
            </a:r>
          </a:p>
          <a:p>
            <a:pPr fontAlgn="base">
              <a:spcBef>
                <a:spcPts val="0"/>
              </a:spcBef>
              <a:spcAft>
                <a:spcPts val="0"/>
              </a:spcAft>
            </a:pPr>
            <a:r>
              <a:rPr lang="en-US" sz="900" b="0" i="0" u="none" strike="noStrike" dirty="0" err="1">
                <a:effectLst/>
              </a:rPr>
              <a:t>Preben</a:t>
            </a:r>
            <a:r>
              <a:rPr lang="en-US" sz="900" b="0" i="0" u="none" strike="noStrike" dirty="0">
                <a:effectLst/>
              </a:rPr>
              <a:t> </a:t>
            </a:r>
            <a:r>
              <a:rPr lang="en-US" sz="900" b="0" i="0" u="none" strike="noStrike" dirty="0" err="1">
                <a:effectLst/>
              </a:rPr>
              <a:t>Homøe</a:t>
            </a:r>
            <a:r>
              <a:rPr lang="en-US" sz="900" b="0" i="0" u="none" strike="noStrike" dirty="0">
                <a:effectLst/>
              </a:rPr>
              <a:t> (</a:t>
            </a:r>
            <a:r>
              <a:rPr lang="en-US" sz="900" b="0" i="0" u="none" strike="noStrike" dirty="0" err="1">
                <a:effectLst/>
              </a:rPr>
              <a:t>Køge</a:t>
            </a:r>
            <a:r>
              <a:rPr lang="en-US" sz="900" b="0" i="0" u="none" strike="noStrike" dirty="0">
                <a:effectLst/>
              </a:rPr>
              <a:t>)</a:t>
            </a:r>
          </a:p>
          <a:p>
            <a:pPr fontAlgn="base">
              <a:spcBef>
                <a:spcPts val="0"/>
              </a:spcBef>
              <a:spcAft>
                <a:spcPts val="0"/>
              </a:spcAft>
            </a:pPr>
            <a:r>
              <a:rPr lang="en-US" sz="900" b="0" i="0" u="none" strike="noStrike" dirty="0">
                <a:effectLst/>
              </a:rPr>
              <a:t>Jesper </a:t>
            </a:r>
            <a:r>
              <a:rPr lang="en-US" sz="900" b="0" i="0" u="none" strike="noStrike" dirty="0" err="1">
                <a:effectLst/>
              </a:rPr>
              <a:t>Bille</a:t>
            </a:r>
            <a:r>
              <a:rPr lang="en-US" sz="900" b="0" i="0" u="none" strike="noStrike" dirty="0">
                <a:effectLst/>
              </a:rPr>
              <a:t>/Milos Fuglsang (</a:t>
            </a:r>
            <a:r>
              <a:rPr lang="en-US" sz="900" b="0" i="0" u="none" strike="noStrike" dirty="0" err="1">
                <a:effectLst/>
              </a:rPr>
              <a:t>Århus</a:t>
            </a:r>
            <a:r>
              <a:rPr lang="en-US" sz="900" b="0" i="0" u="none" strike="noStrike" dirty="0">
                <a:effectLst/>
              </a:rPr>
              <a:t>)</a:t>
            </a:r>
          </a:p>
          <a:p>
            <a:pPr fontAlgn="base">
              <a:spcBef>
                <a:spcPts val="0"/>
              </a:spcBef>
              <a:spcAft>
                <a:spcPts val="0"/>
              </a:spcAft>
            </a:pPr>
            <a:endParaRPr lang="en-US" sz="900" dirty="0"/>
          </a:p>
          <a:p>
            <a:pPr marL="0">
              <a:spcBef>
                <a:spcPts val="0"/>
              </a:spcBef>
              <a:spcAft>
                <a:spcPts val="0"/>
              </a:spcAft>
            </a:pPr>
            <a:r>
              <a:rPr lang="en-US" sz="900" b="0" i="0" u="none" strike="noStrike" dirty="0">
                <a:effectLst/>
              </a:rPr>
              <a:t>Physical </a:t>
            </a:r>
            <a:r>
              <a:rPr lang="en-US" sz="900" b="0" i="0" u="none" strike="noStrike" dirty="0" err="1">
                <a:effectLst/>
              </a:rPr>
              <a:t>behaviour</a:t>
            </a:r>
            <a:endParaRPr lang="en-US" sz="900" b="0" dirty="0">
              <a:effectLst/>
            </a:endParaRPr>
          </a:p>
          <a:p>
            <a:pPr fontAlgn="base">
              <a:spcBef>
                <a:spcPts val="0"/>
              </a:spcBef>
              <a:spcAft>
                <a:spcPts val="0"/>
              </a:spcAft>
            </a:pPr>
            <a:r>
              <a:rPr lang="en-US" sz="900" b="0" i="0" u="none" strike="noStrike" dirty="0">
                <a:effectLst/>
              </a:rPr>
              <a:t>Mette </a:t>
            </a:r>
            <a:r>
              <a:rPr lang="en-US" sz="900" b="0" i="0" u="none" strike="noStrike" dirty="0" err="1">
                <a:effectLst/>
              </a:rPr>
              <a:t>Korshøj</a:t>
            </a:r>
            <a:r>
              <a:rPr lang="en-US" sz="900" b="0" i="0" u="none" strike="noStrike" dirty="0">
                <a:effectLst/>
              </a:rPr>
              <a:t> (SC) (</a:t>
            </a:r>
            <a:r>
              <a:rPr lang="en-US" sz="900" b="0" i="0" u="none" strike="noStrike" dirty="0" err="1">
                <a:effectLst/>
              </a:rPr>
              <a:t>Holbæk</a:t>
            </a:r>
            <a:r>
              <a:rPr lang="en-US" sz="900" b="0" i="0" u="none" strike="noStrike" dirty="0">
                <a:effectLst/>
              </a:rPr>
              <a:t>) - responsible for accelerometer data collection</a:t>
            </a:r>
          </a:p>
          <a:p>
            <a:pPr fontAlgn="base">
              <a:spcBef>
                <a:spcPts val="0"/>
              </a:spcBef>
              <a:spcAft>
                <a:spcPts val="0"/>
              </a:spcAft>
            </a:pPr>
            <a:r>
              <a:rPr lang="en-US" sz="900" b="0" i="0" u="none" strike="noStrike" dirty="0">
                <a:effectLst/>
              </a:rPr>
              <a:t>Lars Tang (</a:t>
            </a:r>
            <a:r>
              <a:rPr lang="en-US" sz="900" b="0" i="0" u="none" strike="noStrike" dirty="0" err="1">
                <a:effectLst/>
              </a:rPr>
              <a:t>Slagelse</a:t>
            </a:r>
            <a:r>
              <a:rPr lang="en-US" sz="900" b="0" i="0" u="none" strike="noStrike" dirty="0">
                <a:effectLst/>
              </a:rPr>
              <a:t>) - responsible for activity data participant results at study end meeting</a:t>
            </a:r>
          </a:p>
          <a:p>
            <a:pPr fontAlgn="base">
              <a:spcBef>
                <a:spcPts val="0"/>
              </a:spcBef>
              <a:spcAft>
                <a:spcPts val="0"/>
              </a:spcAft>
            </a:pPr>
            <a:endParaRPr lang="en-US" sz="900" dirty="0"/>
          </a:p>
          <a:p>
            <a:pPr marL="0" fontAlgn="base">
              <a:spcBef>
                <a:spcPts val="0"/>
              </a:spcBef>
              <a:spcAft>
                <a:spcPts val="0"/>
              </a:spcAft>
            </a:pPr>
            <a:r>
              <a:rPr lang="en-US" sz="900" b="0" i="0" u="none" strike="noStrike" dirty="0">
                <a:effectLst/>
              </a:rPr>
              <a:t>Health Literacy</a:t>
            </a:r>
          </a:p>
          <a:p>
            <a:pPr fontAlgn="base">
              <a:spcBef>
                <a:spcPts val="0"/>
              </a:spcBef>
              <a:spcAft>
                <a:spcPts val="0"/>
              </a:spcAft>
            </a:pPr>
            <a:r>
              <a:rPr lang="en-US" sz="900" dirty="0"/>
              <a:t>Lars </a:t>
            </a:r>
            <a:r>
              <a:rPr lang="en-US" sz="900" dirty="0" err="1"/>
              <a:t>Kayser</a:t>
            </a:r>
            <a:r>
              <a:rPr lang="en-US" sz="900" dirty="0"/>
              <a:t> – Developer of </a:t>
            </a:r>
            <a:r>
              <a:rPr lang="en-US" sz="900" dirty="0" err="1"/>
              <a:t>eHLQ</a:t>
            </a:r>
            <a:r>
              <a:rPr lang="en-US" sz="900" dirty="0"/>
              <a:t> score, Department of Public Health</a:t>
            </a:r>
            <a:endParaRPr lang="en-US" sz="900" b="0" i="0" u="none" strike="noStrike" dirty="0">
              <a:effectLst/>
            </a:endParaRPr>
          </a:p>
          <a:p>
            <a:pPr fontAlgn="base">
              <a:spcBef>
                <a:spcPts val="0"/>
              </a:spcBef>
              <a:spcAft>
                <a:spcPts val="0"/>
              </a:spcAft>
            </a:pPr>
            <a:endParaRPr lang="en-US" sz="900" dirty="0"/>
          </a:p>
          <a:p>
            <a:pPr marL="0">
              <a:spcBef>
                <a:spcPts val="0"/>
              </a:spcBef>
              <a:spcAft>
                <a:spcPts val="0"/>
              </a:spcAft>
            </a:pPr>
            <a:br>
              <a:rPr lang="en-US" sz="900" b="0" dirty="0">
                <a:effectLst/>
              </a:rPr>
            </a:br>
            <a:r>
              <a:rPr lang="en-US" sz="900" b="0" i="0" u="none" strike="noStrike" dirty="0">
                <a:effectLst/>
              </a:rPr>
              <a:t>Industry collaborators - responsible for company integration to the virtual platform</a:t>
            </a:r>
            <a:endParaRPr lang="en-US" sz="900" b="0" dirty="0">
              <a:effectLst/>
            </a:endParaRPr>
          </a:p>
          <a:p>
            <a:pPr fontAlgn="base">
              <a:spcBef>
                <a:spcPts val="0"/>
              </a:spcBef>
              <a:spcAft>
                <a:spcPts val="0"/>
              </a:spcAft>
            </a:pPr>
            <a:r>
              <a:rPr lang="en-US" sz="900" b="0" i="0" u="none" strike="noStrike" dirty="0">
                <a:effectLst/>
              </a:rPr>
              <a:t>Kasper </a:t>
            </a:r>
            <a:r>
              <a:rPr lang="en-US" sz="900" b="0" i="0" u="none" strike="noStrike" dirty="0" err="1">
                <a:effectLst/>
              </a:rPr>
              <a:t>Løkkegaard</a:t>
            </a:r>
            <a:r>
              <a:rPr lang="en-US" sz="900" b="0" i="0" u="none" strike="noStrike" dirty="0">
                <a:effectLst/>
              </a:rPr>
              <a:t>, Sens Motion (Denmark)</a:t>
            </a:r>
          </a:p>
          <a:p>
            <a:pPr fontAlgn="base">
              <a:spcBef>
                <a:spcPts val="0"/>
              </a:spcBef>
              <a:spcAft>
                <a:spcPts val="0"/>
              </a:spcAft>
            </a:pPr>
            <a:r>
              <a:rPr lang="en-US" sz="900" b="0" i="0" u="none" strike="noStrike" dirty="0">
                <a:effectLst/>
              </a:rPr>
              <a:t>Lars </a:t>
            </a:r>
            <a:r>
              <a:rPr lang="en-US" sz="900" b="0" i="0" u="none" strike="noStrike" dirty="0" err="1">
                <a:effectLst/>
              </a:rPr>
              <a:t>Grieten</a:t>
            </a:r>
            <a:r>
              <a:rPr lang="en-US" sz="900" b="0" i="0" u="none" strike="noStrike" dirty="0">
                <a:effectLst/>
              </a:rPr>
              <a:t>/Stijn Evans, </a:t>
            </a:r>
            <a:r>
              <a:rPr lang="en-US" sz="900" b="0" i="0" u="none" strike="noStrike" dirty="0" err="1">
                <a:effectLst/>
              </a:rPr>
              <a:t>Fibricheck</a:t>
            </a:r>
            <a:r>
              <a:rPr lang="en-US" sz="900" b="0" i="0" u="none" strike="noStrike" dirty="0">
                <a:effectLst/>
              </a:rPr>
              <a:t> (Belgium)</a:t>
            </a:r>
          </a:p>
          <a:p>
            <a:pPr fontAlgn="base">
              <a:spcBef>
                <a:spcPts val="0"/>
              </a:spcBef>
              <a:spcAft>
                <a:spcPts val="0"/>
              </a:spcAft>
            </a:pPr>
            <a:r>
              <a:rPr lang="en-US" sz="900" b="0" i="0" u="none" strike="noStrike" dirty="0">
                <a:effectLst/>
              </a:rPr>
              <a:t>Mette </a:t>
            </a:r>
            <a:r>
              <a:rPr lang="en-US" sz="900" b="0" i="0" u="none" strike="noStrike" dirty="0" err="1">
                <a:effectLst/>
              </a:rPr>
              <a:t>Jungersen</a:t>
            </a:r>
            <a:r>
              <a:rPr lang="en-US" sz="900" b="0" i="0" u="none" strike="noStrike" dirty="0">
                <a:effectLst/>
              </a:rPr>
              <a:t>, </a:t>
            </a:r>
            <a:r>
              <a:rPr lang="en-US" sz="900" b="0" i="0" u="none" strike="noStrike" dirty="0" err="1">
                <a:effectLst/>
              </a:rPr>
              <a:t>Medidyne</a:t>
            </a:r>
            <a:r>
              <a:rPr lang="en-US" sz="900" b="0" i="0" u="none" strike="noStrike" dirty="0">
                <a:effectLst/>
              </a:rPr>
              <a:t> (Denmark)</a:t>
            </a:r>
          </a:p>
          <a:p>
            <a:pPr fontAlgn="base">
              <a:spcBef>
                <a:spcPts val="0"/>
              </a:spcBef>
              <a:spcAft>
                <a:spcPts val="0"/>
              </a:spcAft>
            </a:pPr>
            <a:endParaRPr lang="en-US" sz="900" dirty="0"/>
          </a:p>
          <a:p>
            <a:pPr marL="0">
              <a:spcBef>
                <a:spcPts val="0"/>
              </a:spcBef>
              <a:spcAft>
                <a:spcPts val="0"/>
              </a:spcAft>
            </a:pPr>
            <a:r>
              <a:rPr lang="en-US" sz="900" b="0" i="0" u="none" strike="noStrike" dirty="0">
                <a:effectLst/>
              </a:rPr>
              <a:t>Ethical</a:t>
            </a:r>
            <a:endParaRPr lang="en-US" sz="900" b="0" dirty="0">
              <a:effectLst/>
            </a:endParaRPr>
          </a:p>
          <a:p>
            <a:pPr fontAlgn="base">
              <a:spcBef>
                <a:spcPts val="0"/>
              </a:spcBef>
              <a:spcAft>
                <a:spcPts val="0"/>
              </a:spcAft>
            </a:pPr>
            <a:r>
              <a:rPr lang="en-US" sz="900" b="0" i="0" u="none" strike="noStrike" dirty="0">
                <a:effectLst/>
              </a:rPr>
              <a:t>Kasper Johnsen (DVMK) - collaboration concerning ethical approval</a:t>
            </a:r>
          </a:p>
          <a:p>
            <a:pPr fontAlgn="base">
              <a:spcBef>
                <a:spcPts val="0"/>
              </a:spcBef>
              <a:spcAft>
                <a:spcPts val="0"/>
              </a:spcAft>
            </a:pPr>
            <a:r>
              <a:rPr lang="en-US" sz="900" b="0" i="0" u="none" strike="noStrike" dirty="0">
                <a:effectLst/>
              </a:rPr>
              <a:t>Kasper Iversen (SC) (</a:t>
            </a:r>
            <a:r>
              <a:rPr lang="en-US" sz="900" b="0" i="0" u="none" strike="noStrike" dirty="0" err="1">
                <a:effectLst/>
              </a:rPr>
              <a:t>Herlev</a:t>
            </a:r>
            <a:r>
              <a:rPr lang="en-US" sz="900" b="0" i="0" u="none" strike="noStrike" dirty="0">
                <a:effectLst/>
              </a:rPr>
              <a:t>-Gentofte) - ethical approval </a:t>
            </a:r>
          </a:p>
          <a:p>
            <a:pPr fontAlgn="base">
              <a:spcBef>
                <a:spcPts val="0"/>
              </a:spcBef>
              <a:spcAft>
                <a:spcPts val="0"/>
              </a:spcAft>
            </a:pPr>
            <a:endParaRPr lang="en-US" sz="900" dirty="0"/>
          </a:p>
          <a:p>
            <a:pPr marL="0">
              <a:spcBef>
                <a:spcPts val="0"/>
              </a:spcBef>
              <a:spcAft>
                <a:spcPts val="0"/>
              </a:spcAft>
            </a:pPr>
            <a:r>
              <a:rPr lang="en-US" sz="900" b="0" i="0" u="none" strike="noStrike" dirty="0">
                <a:effectLst/>
              </a:rPr>
              <a:t>Development (supplier): </a:t>
            </a:r>
            <a:endParaRPr lang="en-US" sz="900" b="0" dirty="0">
              <a:effectLst/>
            </a:endParaRPr>
          </a:p>
          <a:p>
            <a:pPr fontAlgn="base">
              <a:spcBef>
                <a:spcPts val="0"/>
              </a:spcBef>
              <a:spcAft>
                <a:spcPts val="0"/>
              </a:spcAft>
            </a:pPr>
            <a:r>
              <a:rPr lang="en-US" sz="900" b="0" i="0" u="none" strike="noStrike" dirty="0">
                <a:effectLst/>
              </a:rPr>
              <a:t>Mads </a:t>
            </a:r>
            <a:r>
              <a:rPr lang="en-US" sz="900" b="0" i="0" u="none" strike="noStrike" dirty="0" err="1">
                <a:effectLst/>
              </a:rPr>
              <a:t>Hofman</a:t>
            </a:r>
            <a:r>
              <a:rPr lang="en-US" sz="900" b="0" i="0" u="none" strike="noStrike" dirty="0">
                <a:effectLst/>
              </a:rPr>
              <a:t>, Bo </a:t>
            </a:r>
            <a:r>
              <a:rPr lang="en-US" sz="900" b="0" i="0" u="none" strike="noStrike" dirty="0" err="1">
                <a:effectLst/>
              </a:rPr>
              <a:t>Fønskov</a:t>
            </a:r>
            <a:r>
              <a:rPr lang="en-US" sz="900" b="0" i="0" u="none" strike="noStrike" dirty="0">
                <a:effectLst/>
              </a:rPr>
              <a:t>, Andreas </a:t>
            </a:r>
            <a:r>
              <a:rPr lang="en-US" sz="900" b="0" i="0" u="none" strike="noStrike" dirty="0" err="1">
                <a:effectLst/>
              </a:rPr>
              <a:t>Bødker</a:t>
            </a:r>
            <a:r>
              <a:rPr lang="en-US" sz="900" b="0" i="0" u="none" strike="noStrike" dirty="0">
                <a:effectLst/>
              </a:rPr>
              <a:t> (</a:t>
            </a:r>
            <a:r>
              <a:rPr lang="en-US" sz="900" b="0" i="0" u="none" strike="noStrike" dirty="0" err="1">
                <a:effectLst/>
              </a:rPr>
              <a:t>Abtion</a:t>
            </a:r>
            <a:r>
              <a:rPr lang="en-US" sz="900" b="0" i="0" u="none" strike="noStrike" dirty="0">
                <a:effectLst/>
              </a:rPr>
              <a:t>)</a:t>
            </a:r>
          </a:p>
          <a:p>
            <a:pPr fontAlgn="base">
              <a:spcBef>
                <a:spcPts val="0"/>
              </a:spcBef>
              <a:spcAft>
                <a:spcPts val="0"/>
              </a:spcAft>
            </a:pPr>
            <a:endParaRPr lang="en-US" sz="700" b="0" i="0" u="none" strike="noStrike" dirty="0">
              <a:effectLst/>
            </a:endParaRPr>
          </a:p>
          <a:p>
            <a:pPr fontAlgn="base">
              <a:spcBef>
                <a:spcPts val="0"/>
              </a:spcBef>
              <a:spcAft>
                <a:spcPts val="0"/>
              </a:spcAft>
            </a:pPr>
            <a:endParaRPr lang="en-US" sz="700" b="0" i="0" u="none" strike="noStrike" dirty="0">
              <a:effectLst/>
            </a:endParaRPr>
          </a:p>
          <a:p>
            <a:pPr fontAlgn="base">
              <a:spcBef>
                <a:spcPts val="0"/>
              </a:spcBef>
              <a:spcAft>
                <a:spcPts val="0"/>
              </a:spcAft>
            </a:pPr>
            <a:endParaRPr lang="en-US" sz="700" b="0" i="0" u="none" strike="noStrike" dirty="0">
              <a:effectLst/>
            </a:endParaRPr>
          </a:p>
          <a:p>
            <a:pPr fontAlgn="base">
              <a:spcBef>
                <a:spcPts val="0"/>
              </a:spcBef>
              <a:spcAft>
                <a:spcPts val="0"/>
              </a:spcAft>
            </a:pPr>
            <a:endParaRPr lang="en-US" sz="700" b="0" i="0" u="none" strike="noStrike" dirty="0">
              <a:effectLst/>
            </a:endParaRPr>
          </a:p>
          <a:p>
            <a:pPr fontAlgn="base">
              <a:spcBef>
                <a:spcPts val="0"/>
              </a:spcBef>
              <a:spcAft>
                <a:spcPts val="0"/>
              </a:spcAft>
            </a:pPr>
            <a:endParaRPr lang="en-US" sz="700" b="0" i="0" u="none" strike="noStrike" dirty="0">
              <a:effectLst/>
            </a:endParaRPr>
          </a:p>
          <a:p>
            <a:pPr fontAlgn="base">
              <a:spcBef>
                <a:spcPts val="0"/>
              </a:spcBef>
              <a:spcAft>
                <a:spcPts val="0"/>
              </a:spcAft>
            </a:pPr>
            <a:endParaRPr lang="en-US" sz="700" b="0" i="0" u="none" strike="noStrike" dirty="0">
              <a:effectLst/>
            </a:endParaRPr>
          </a:p>
          <a:p>
            <a:endParaRPr lang="en-US" sz="700" dirty="0"/>
          </a:p>
        </p:txBody>
      </p:sp>
      <p:pic>
        <p:nvPicPr>
          <p:cNvPr id="6" name="Billede 5" descr="Et billede, der indeholder Ansigt, tøj, smil, menneske&#10;&#10;Automatisk genereret beskrivelse">
            <a:extLst>
              <a:ext uri="{FF2B5EF4-FFF2-40B4-BE49-F238E27FC236}">
                <a16:creationId xmlns:a16="http://schemas.microsoft.com/office/drawing/2014/main" id="{6C34B8CF-A033-C27C-724E-B4837DE6357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8231" r="3" b="11734"/>
          <a:stretch/>
        </p:blipFill>
        <p:spPr>
          <a:xfrm>
            <a:off x="7675658" y="2093976"/>
            <a:ext cx="3941064" cy="4096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47051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70" name="Rectangle 2069">
            <a:extLst>
              <a:ext uri="{FF2B5EF4-FFF2-40B4-BE49-F238E27FC236}">
                <a16:creationId xmlns:a16="http://schemas.microsoft.com/office/drawing/2014/main" id="{D75A5B51-0925-4835-8511-A0DD17EAA9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09CDE77-063D-32B0-7812-5FDE686948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365125"/>
            <a:ext cx="5295015" cy="2063808"/>
          </a:xfrm>
        </p:spPr>
        <p:txBody>
          <a:bodyPr anchor="b">
            <a:normAutofit/>
          </a:bodyPr>
          <a:lstStyle/>
          <a:p>
            <a:r>
              <a:rPr lang="da-DK" sz="5400"/>
              <a:t>Baggrund</a:t>
            </a:r>
          </a:p>
        </p:txBody>
      </p:sp>
      <p:sp>
        <p:nvSpPr>
          <p:cNvPr id="2072" name="Sketch line">
            <a:extLst>
              <a:ext uri="{FF2B5EF4-FFF2-40B4-BE49-F238E27FC236}">
                <a16:creationId xmlns:a16="http://schemas.microsoft.com/office/drawing/2014/main" id="{5CDFD20D-8E4F-4E3A-AF87-93F23E0DBF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38200" y="2650181"/>
            <a:ext cx="4343400" cy="18288"/>
          </a:xfrm>
          <a:custGeom>
            <a:avLst/>
            <a:gdLst>
              <a:gd name="csX0" fmla="*/ 0 w 4343400"/>
              <a:gd name="csY0" fmla="*/ 0 h 18288"/>
              <a:gd name="csX1" fmla="*/ 577052 w 4343400"/>
              <a:gd name="csY1" fmla="*/ 0 h 18288"/>
              <a:gd name="csX2" fmla="*/ 1067235 w 4343400"/>
              <a:gd name="csY2" fmla="*/ 0 h 18288"/>
              <a:gd name="csX3" fmla="*/ 1600853 w 4343400"/>
              <a:gd name="csY3" fmla="*/ 0 h 18288"/>
              <a:gd name="csX4" fmla="*/ 2264773 w 4343400"/>
              <a:gd name="csY4" fmla="*/ 0 h 18288"/>
              <a:gd name="csX5" fmla="*/ 2841825 w 4343400"/>
              <a:gd name="csY5" fmla="*/ 0 h 18288"/>
              <a:gd name="csX6" fmla="*/ 3375442 w 4343400"/>
              <a:gd name="csY6" fmla="*/ 0 h 18288"/>
              <a:gd name="csX7" fmla="*/ 4343400 w 4343400"/>
              <a:gd name="csY7" fmla="*/ 0 h 18288"/>
              <a:gd name="csX8" fmla="*/ 4343400 w 4343400"/>
              <a:gd name="csY8" fmla="*/ 18288 h 18288"/>
              <a:gd name="csX9" fmla="*/ 3722914 w 4343400"/>
              <a:gd name="csY9" fmla="*/ 18288 h 18288"/>
              <a:gd name="csX10" fmla="*/ 3189297 w 4343400"/>
              <a:gd name="csY10" fmla="*/ 18288 h 18288"/>
              <a:gd name="csX11" fmla="*/ 2481943 w 4343400"/>
              <a:gd name="csY11" fmla="*/ 18288 h 18288"/>
              <a:gd name="csX12" fmla="*/ 1904891 w 4343400"/>
              <a:gd name="csY12" fmla="*/ 18288 h 18288"/>
              <a:gd name="csX13" fmla="*/ 1414707 w 4343400"/>
              <a:gd name="csY13" fmla="*/ 18288 h 18288"/>
              <a:gd name="csX14" fmla="*/ 750788 w 4343400"/>
              <a:gd name="csY14" fmla="*/ 18288 h 18288"/>
              <a:gd name="csX15" fmla="*/ 0 w 4343400"/>
              <a:gd name="csY15" fmla="*/ 18288 h 18288"/>
              <a:gd name="csX16" fmla="*/ 0 w 4343400"/>
              <a:gd name="csY16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</a:cxnLst>
            <a:rect l="l" t="t" r="r" b="b"/>
            <a:pathLst>
              <a:path w="4343400" h="18288" fill="none" extrusionOk="0">
                <a:moveTo>
                  <a:pt x="0" y="0"/>
                </a:moveTo>
                <a:cubicBezTo>
                  <a:pt x="233209" y="-19550"/>
                  <a:pt x="330816" y="19068"/>
                  <a:pt x="577052" y="0"/>
                </a:cubicBezTo>
                <a:cubicBezTo>
                  <a:pt x="823288" y="-19068"/>
                  <a:pt x="875077" y="10360"/>
                  <a:pt x="1067235" y="0"/>
                </a:cubicBezTo>
                <a:cubicBezTo>
                  <a:pt x="1259393" y="-10360"/>
                  <a:pt x="1410699" y="2939"/>
                  <a:pt x="1600853" y="0"/>
                </a:cubicBezTo>
                <a:cubicBezTo>
                  <a:pt x="1791007" y="-2939"/>
                  <a:pt x="2101644" y="-26225"/>
                  <a:pt x="2264773" y="0"/>
                </a:cubicBezTo>
                <a:cubicBezTo>
                  <a:pt x="2427902" y="26225"/>
                  <a:pt x="2690426" y="-27726"/>
                  <a:pt x="2841825" y="0"/>
                </a:cubicBezTo>
                <a:cubicBezTo>
                  <a:pt x="2993224" y="27726"/>
                  <a:pt x="3172320" y="-18569"/>
                  <a:pt x="3375442" y="0"/>
                </a:cubicBezTo>
                <a:cubicBezTo>
                  <a:pt x="3578564" y="18569"/>
                  <a:pt x="4003119" y="21909"/>
                  <a:pt x="4343400" y="0"/>
                </a:cubicBezTo>
                <a:cubicBezTo>
                  <a:pt x="4343798" y="7429"/>
                  <a:pt x="4343380" y="10822"/>
                  <a:pt x="4343400" y="18288"/>
                </a:cubicBezTo>
                <a:cubicBezTo>
                  <a:pt x="4109047" y="14709"/>
                  <a:pt x="3996986" y="7919"/>
                  <a:pt x="3722914" y="18288"/>
                </a:cubicBezTo>
                <a:cubicBezTo>
                  <a:pt x="3448842" y="28657"/>
                  <a:pt x="3340973" y="29252"/>
                  <a:pt x="3189297" y="18288"/>
                </a:cubicBezTo>
                <a:cubicBezTo>
                  <a:pt x="3037621" y="7324"/>
                  <a:pt x="2636891" y="-9539"/>
                  <a:pt x="2481943" y="18288"/>
                </a:cubicBezTo>
                <a:cubicBezTo>
                  <a:pt x="2326995" y="46115"/>
                  <a:pt x="2131632" y="740"/>
                  <a:pt x="1904891" y="18288"/>
                </a:cubicBezTo>
                <a:cubicBezTo>
                  <a:pt x="1678150" y="35836"/>
                  <a:pt x="1575362" y="-3381"/>
                  <a:pt x="1414707" y="18288"/>
                </a:cubicBezTo>
                <a:cubicBezTo>
                  <a:pt x="1254052" y="39957"/>
                  <a:pt x="1051093" y="-335"/>
                  <a:pt x="750788" y="18288"/>
                </a:cubicBezTo>
                <a:cubicBezTo>
                  <a:pt x="450483" y="36911"/>
                  <a:pt x="293781" y="22900"/>
                  <a:pt x="0" y="18288"/>
                </a:cubicBezTo>
                <a:cubicBezTo>
                  <a:pt x="-591" y="13205"/>
                  <a:pt x="-663" y="6329"/>
                  <a:pt x="0" y="0"/>
                </a:cubicBezTo>
                <a:close/>
              </a:path>
              <a:path w="4343400" h="18288" stroke="0" extrusionOk="0">
                <a:moveTo>
                  <a:pt x="0" y="0"/>
                </a:moveTo>
                <a:cubicBezTo>
                  <a:pt x="212719" y="-28531"/>
                  <a:pt x="340561" y="-1164"/>
                  <a:pt x="577052" y="0"/>
                </a:cubicBezTo>
                <a:cubicBezTo>
                  <a:pt x="813543" y="1164"/>
                  <a:pt x="866967" y="-9376"/>
                  <a:pt x="1067235" y="0"/>
                </a:cubicBezTo>
                <a:cubicBezTo>
                  <a:pt x="1267503" y="9376"/>
                  <a:pt x="1485778" y="-20470"/>
                  <a:pt x="1774589" y="0"/>
                </a:cubicBezTo>
                <a:cubicBezTo>
                  <a:pt x="2063400" y="20470"/>
                  <a:pt x="2090152" y="-14502"/>
                  <a:pt x="2351641" y="0"/>
                </a:cubicBezTo>
                <a:cubicBezTo>
                  <a:pt x="2613130" y="14502"/>
                  <a:pt x="2802864" y="19125"/>
                  <a:pt x="2928693" y="0"/>
                </a:cubicBezTo>
                <a:cubicBezTo>
                  <a:pt x="3054522" y="-19125"/>
                  <a:pt x="3482611" y="-2038"/>
                  <a:pt x="3636046" y="0"/>
                </a:cubicBezTo>
                <a:cubicBezTo>
                  <a:pt x="3789481" y="2038"/>
                  <a:pt x="4012363" y="973"/>
                  <a:pt x="4343400" y="0"/>
                </a:cubicBezTo>
                <a:cubicBezTo>
                  <a:pt x="4342514" y="5429"/>
                  <a:pt x="4344221" y="14046"/>
                  <a:pt x="4343400" y="18288"/>
                </a:cubicBezTo>
                <a:cubicBezTo>
                  <a:pt x="4078870" y="-6138"/>
                  <a:pt x="4015967" y="29658"/>
                  <a:pt x="3809782" y="18288"/>
                </a:cubicBezTo>
                <a:cubicBezTo>
                  <a:pt x="3603597" y="6918"/>
                  <a:pt x="3495552" y="24439"/>
                  <a:pt x="3189297" y="18288"/>
                </a:cubicBezTo>
                <a:cubicBezTo>
                  <a:pt x="2883042" y="12137"/>
                  <a:pt x="2850610" y="32583"/>
                  <a:pt x="2568811" y="18288"/>
                </a:cubicBezTo>
                <a:cubicBezTo>
                  <a:pt x="2287012" y="3993"/>
                  <a:pt x="2279820" y="23580"/>
                  <a:pt x="1991759" y="18288"/>
                </a:cubicBezTo>
                <a:cubicBezTo>
                  <a:pt x="1703698" y="12996"/>
                  <a:pt x="1616455" y="23157"/>
                  <a:pt x="1284405" y="18288"/>
                </a:cubicBezTo>
                <a:cubicBezTo>
                  <a:pt x="952355" y="13419"/>
                  <a:pt x="783530" y="16053"/>
                  <a:pt x="577052" y="18288"/>
                </a:cubicBezTo>
                <a:cubicBezTo>
                  <a:pt x="370574" y="20523"/>
                  <a:pt x="173929" y="5195"/>
                  <a:pt x="0" y="18288"/>
                </a:cubicBezTo>
                <a:cubicBezTo>
                  <a:pt x="668" y="13665"/>
                  <a:pt x="578" y="5675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49E9F6-8F78-A341-617F-DE9DBD024A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2648" y="2908005"/>
            <a:ext cx="5295015" cy="3268957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da-DK" sz="2200" dirty="0"/>
              <a:t>Atrieflimren </a:t>
            </a:r>
            <a:r>
              <a:rPr lang="da-DK" sz="2200" dirty="0" err="1"/>
              <a:t>retlingslinjer</a:t>
            </a:r>
            <a:r>
              <a:rPr lang="da-DK" sz="2200" dirty="0"/>
              <a:t> i 2024 </a:t>
            </a:r>
            <a:r>
              <a:rPr lang="da-DK" sz="2200" dirty="0">
                <a:sym typeface="Wingdings" pitchFamily="2" charset="2"/>
              </a:rPr>
              <a:t> AF-CARE	</a:t>
            </a:r>
          </a:p>
          <a:p>
            <a:endParaRPr lang="da-DK" sz="2200">
              <a:sym typeface="Wingdings" pitchFamily="2" charset="2"/>
            </a:endParaRPr>
          </a:p>
          <a:p>
            <a:r>
              <a:rPr lang="da-DK" sz="2200" dirty="0">
                <a:sym typeface="Wingdings" pitchFamily="2" charset="2"/>
              </a:rPr>
              <a:t>Søvnapnø – </a:t>
            </a:r>
            <a:r>
              <a:rPr lang="da-DK" sz="2200" dirty="0" err="1">
                <a:sym typeface="Wingdings" pitchFamily="2" charset="2"/>
              </a:rPr>
              <a:t>modificerbar</a:t>
            </a:r>
            <a:r>
              <a:rPr lang="da-DK" sz="2200" dirty="0">
                <a:sym typeface="Wingdings" pitchFamily="2" charset="2"/>
              </a:rPr>
              <a:t> risikofaktor </a:t>
            </a:r>
            <a:endParaRPr lang="da-DK" sz="2200" dirty="0"/>
          </a:p>
          <a:p>
            <a:pPr lvl="1"/>
            <a:r>
              <a:rPr lang="da-DK" sz="2200" dirty="0">
                <a:sym typeface="Wingdings" pitchFamily="2" charset="2"/>
              </a:rPr>
              <a:t>DAN-APNO studiet</a:t>
            </a:r>
            <a:endParaRPr lang="da-DK" sz="2200" dirty="0"/>
          </a:p>
          <a:p>
            <a:pPr lvl="1"/>
            <a:r>
              <a:rPr lang="da-DK" sz="2200" dirty="0">
                <a:sym typeface="Wingdings" pitchFamily="2" charset="2"/>
              </a:rPr>
              <a:t>Gavnligt at undersøge AF-patienter?</a:t>
            </a:r>
            <a:endParaRPr lang="da-DK" sz="2200" dirty="0"/>
          </a:p>
          <a:p>
            <a:pPr lvl="1"/>
            <a:r>
              <a:rPr lang="da-DK" sz="2200" dirty="0" err="1">
                <a:sym typeface="Wingdings" pitchFamily="2" charset="2"/>
              </a:rPr>
              <a:t>Implementation</a:t>
            </a:r>
            <a:r>
              <a:rPr lang="da-DK" sz="2200" dirty="0">
                <a:sym typeface="Wingdings" pitchFamily="2" charset="2"/>
              </a:rPr>
              <a:t>?</a:t>
            </a:r>
            <a:endParaRPr lang="da-DK" sz="2200" dirty="0"/>
          </a:p>
          <a:p>
            <a:pPr marL="457200" lvl="1" indent="0">
              <a:buNone/>
            </a:pPr>
            <a:endParaRPr lang="da-DK" sz="2200">
              <a:sym typeface="Wingdings" pitchFamily="2" charset="2"/>
            </a:endParaRPr>
          </a:p>
          <a:p>
            <a:pPr marL="457200" lvl="1" indent="0">
              <a:buNone/>
            </a:pPr>
            <a:endParaRPr lang="da-DK" sz="2200">
              <a:sym typeface="Wingdings" pitchFamily="2" charset="2"/>
            </a:endParaRPr>
          </a:p>
          <a:p>
            <a:pPr lvl="1"/>
            <a:endParaRPr lang="da-DK" sz="2200">
              <a:sym typeface="Wingdings" pitchFamily="2" charset="2"/>
            </a:endParaRPr>
          </a:p>
          <a:p>
            <a:pPr lvl="1"/>
            <a:endParaRPr lang="da-DK" sz="2200">
              <a:sym typeface="Wingdings" pitchFamily="2" charset="2"/>
            </a:endParaRPr>
          </a:p>
        </p:txBody>
      </p:sp>
      <p:pic>
        <p:nvPicPr>
          <p:cNvPr id="2052" name="Picture 4" descr="Multidisciplinary approach to AF management.">
            <a:extLst>
              <a:ext uri="{FF2B5EF4-FFF2-40B4-BE49-F238E27FC236}">
                <a16:creationId xmlns:a16="http://schemas.microsoft.com/office/drawing/2014/main" id="{F964811C-3721-3DE6-D0B0-398171EC4C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655204" y="196197"/>
            <a:ext cx="6127491" cy="61932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Billede 4" descr="Et billede, der indeholder tekst, skærmbillede, Font/skrifttype&#10;&#10;Automatisk genereret beskrivelse">
            <a:extLst>
              <a:ext uri="{FF2B5EF4-FFF2-40B4-BE49-F238E27FC236}">
                <a16:creationId xmlns:a16="http://schemas.microsoft.com/office/drawing/2014/main" id="{7189E768-EDAA-5E6B-D287-0F2BB9FCC0B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79080" y="4205121"/>
            <a:ext cx="6261054" cy="2176825"/>
          </a:xfrm>
          <a:prstGeom prst="rect">
            <a:avLst/>
          </a:prstGeom>
        </p:spPr>
      </p:pic>
      <p:pic>
        <p:nvPicPr>
          <p:cNvPr id="2050" name="Picture 2" descr="Management of key comorbidities to reduce AF recurrence.">
            <a:extLst>
              <a:ext uri="{FF2B5EF4-FFF2-40B4-BE49-F238E27FC236}">
                <a16:creationId xmlns:a16="http://schemas.microsoft.com/office/drawing/2014/main" id="{52C55201-094E-B3B8-19DC-DF58D8CE8FD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222"/>
          <a:stretch/>
        </p:blipFill>
        <p:spPr bwMode="auto">
          <a:xfrm>
            <a:off x="6400467" y="258511"/>
            <a:ext cx="5473065" cy="3945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775944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8" name="Rectangle 1037">
            <a:extLst>
              <a:ext uri="{FF2B5EF4-FFF2-40B4-BE49-F238E27FC236}">
                <a16:creationId xmlns:a16="http://schemas.microsoft.com/office/drawing/2014/main" id="{743AA782-23D1-4521-8CAD-47662984AA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E2A6876-6253-C1B7-4F6F-06AA38FBDA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936" y="640080"/>
            <a:ext cx="4818888" cy="1481328"/>
          </a:xfrm>
        </p:spPr>
        <p:txBody>
          <a:bodyPr anchor="b">
            <a:normAutofit/>
          </a:bodyPr>
          <a:lstStyle/>
          <a:p>
            <a:r>
              <a:rPr lang="da-DK" sz="5400"/>
              <a:t>Formål </a:t>
            </a:r>
          </a:p>
        </p:txBody>
      </p:sp>
      <p:sp>
        <p:nvSpPr>
          <p:cNvPr id="1040" name="sketch line">
            <a:extLst>
              <a:ext uri="{FF2B5EF4-FFF2-40B4-BE49-F238E27FC236}">
                <a16:creationId xmlns:a16="http://schemas.microsoft.com/office/drawing/2014/main" id="{71877DBC-BB60-40F0-AC93-2ACDBAAE60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2372868"/>
            <a:ext cx="3255095" cy="18288"/>
          </a:xfrm>
          <a:custGeom>
            <a:avLst/>
            <a:gdLst>
              <a:gd name="csX0" fmla="*/ 0 w 3255095"/>
              <a:gd name="csY0" fmla="*/ 0 h 18288"/>
              <a:gd name="csX1" fmla="*/ 618468 w 3255095"/>
              <a:gd name="csY1" fmla="*/ 0 h 18288"/>
              <a:gd name="csX2" fmla="*/ 1269487 w 3255095"/>
              <a:gd name="csY2" fmla="*/ 0 h 18288"/>
              <a:gd name="csX3" fmla="*/ 1953057 w 3255095"/>
              <a:gd name="csY3" fmla="*/ 0 h 18288"/>
              <a:gd name="csX4" fmla="*/ 2636627 w 3255095"/>
              <a:gd name="csY4" fmla="*/ 0 h 18288"/>
              <a:gd name="csX5" fmla="*/ 3255095 w 3255095"/>
              <a:gd name="csY5" fmla="*/ 0 h 18288"/>
              <a:gd name="csX6" fmla="*/ 3255095 w 3255095"/>
              <a:gd name="csY6" fmla="*/ 18288 h 18288"/>
              <a:gd name="csX7" fmla="*/ 2538974 w 3255095"/>
              <a:gd name="csY7" fmla="*/ 18288 h 18288"/>
              <a:gd name="csX8" fmla="*/ 1822853 w 3255095"/>
              <a:gd name="csY8" fmla="*/ 18288 h 18288"/>
              <a:gd name="csX9" fmla="*/ 1171834 w 3255095"/>
              <a:gd name="csY9" fmla="*/ 18288 h 18288"/>
              <a:gd name="csX10" fmla="*/ 0 w 3255095"/>
              <a:gd name="csY10" fmla="*/ 18288 h 18288"/>
              <a:gd name="csX11" fmla="*/ 0 w 3255095"/>
              <a:gd name="csY11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95EACC-A831-103A-D0AC-D033F17BA3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0936" y="2660904"/>
            <a:ext cx="4818888" cy="3547872"/>
          </a:xfrm>
        </p:spPr>
        <p:txBody>
          <a:bodyPr anchor="t">
            <a:normAutofit/>
          </a:bodyPr>
          <a:lstStyle/>
          <a:p>
            <a:r>
              <a:rPr lang="da-DK" sz="2200" dirty="0"/>
              <a:t>Todelt</a:t>
            </a:r>
          </a:p>
          <a:p>
            <a:endParaRPr lang="da-DK" sz="2200" dirty="0"/>
          </a:p>
          <a:p>
            <a:r>
              <a:rPr lang="da-DK" sz="2200" dirty="0"/>
              <a:t>Videnskabelig del</a:t>
            </a:r>
          </a:p>
          <a:p>
            <a:endParaRPr lang="da-DK" sz="2200" dirty="0"/>
          </a:p>
          <a:p>
            <a:r>
              <a:rPr lang="da-DK" sz="2200" dirty="0"/>
              <a:t>En helt ny måde at lave forskning på? Hjemmefra uden at komme op på hospitalet</a:t>
            </a:r>
          </a:p>
        </p:txBody>
      </p:sp>
      <p:pic>
        <p:nvPicPr>
          <p:cNvPr id="1026" name="Picture 2" descr="Remote &amp; Virtual Trials | MUSC Research">
            <a:extLst>
              <a:ext uri="{FF2B5EF4-FFF2-40B4-BE49-F238E27FC236}">
                <a16:creationId xmlns:a16="http://schemas.microsoft.com/office/drawing/2014/main" id="{AFC4FE76-4FC2-A098-64A0-B56DE3DAB1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878469" y="2900464"/>
            <a:ext cx="5458968" cy="36438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743AA782-23D1-4521-8CAD-47662984AA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 bwMode="white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DK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cxnSp>
        <p:nvCxnSpPr>
          <p:cNvPr id="26" name="Lige pilforbindelse 5">
            <a:extLst>
              <a:ext uri="{FF2B5EF4-FFF2-40B4-BE49-F238E27FC236}">
                <a16:creationId xmlns:a16="http://schemas.microsoft.com/office/drawing/2014/main" id="{FFD0F337-241F-C812-836F-C0B6DFE8B5DD}"/>
              </a:ext>
            </a:extLst>
          </p:cNvPr>
          <p:cNvCxnSpPr/>
          <p:nvPr/>
        </p:nvCxnSpPr>
        <p:spPr>
          <a:xfrm flipV="1">
            <a:off x="6498000" y="1800000"/>
            <a:ext cx="954000" cy="31200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Lige pilforbindelse 7">
            <a:extLst>
              <a:ext uri="{FF2B5EF4-FFF2-40B4-BE49-F238E27FC236}">
                <a16:creationId xmlns:a16="http://schemas.microsoft.com/office/drawing/2014/main" id="{B54C7FB4-E584-F3B9-628F-0D76055B1548}"/>
              </a:ext>
            </a:extLst>
          </p:cNvPr>
          <p:cNvCxnSpPr>
            <a:cxnSpLocks/>
          </p:cNvCxnSpPr>
          <p:nvPr/>
        </p:nvCxnSpPr>
        <p:spPr>
          <a:xfrm>
            <a:off x="6492000" y="2142000"/>
            <a:ext cx="948000" cy="19200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Tekstfelt 11">
            <a:extLst>
              <a:ext uri="{FF2B5EF4-FFF2-40B4-BE49-F238E27FC236}">
                <a16:creationId xmlns:a16="http://schemas.microsoft.com/office/drawing/2014/main" id="{8819420B-08B8-18E2-9B4D-FF41DB61A9BE}"/>
              </a:ext>
            </a:extLst>
          </p:cNvPr>
          <p:cNvSpPr txBox="1"/>
          <p:nvPr/>
        </p:nvSpPr>
        <p:spPr>
          <a:xfrm>
            <a:off x="7476000" y="1680000"/>
            <a:ext cx="2274000" cy="307777"/>
          </a:xfrm>
          <a:prstGeom prst="rect">
            <a:avLst/>
          </a:prstGeom>
          <a:solidFill>
            <a:srgbClr val="F2F2F2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DK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da-DK" sz="1400" dirty="0"/>
              <a:t>624  undersøges for SA</a:t>
            </a:r>
            <a:endParaRPr lang="da-DK" dirty="0"/>
          </a:p>
        </p:txBody>
      </p:sp>
      <p:sp>
        <p:nvSpPr>
          <p:cNvPr id="29" name="Tekstfelt 12">
            <a:extLst>
              <a:ext uri="{FF2B5EF4-FFF2-40B4-BE49-F238E27FC236}">
                <a16:creationId xmlns:a16="http://schemas.microsoft.com/office/drawing/2014/main" id="{446CA4CE-3D0C-F588-7F7E-98F9EF50B101}"/>
              </a:ext>
            </a:extLst>
          </p:cNvPr>
          <p:cNvSpPr txBox="1"/>
          <p:nvPr/>
        </p:nvSpPr>
        <p:spPr>
          <a:xfrm>
            <a:off x="4218000" y="1956000"/>
            <a:ext cx="2274000" cy="307777"/>
          </a:xfrm>
          <a:prstGeom prst="rect">
            <a:avLst/>
          </a:prstGeom>
          <a:solidFill>
            <a:srgbClr val="F2F2F2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DK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da-DK" sz="1400" dirty="0"/>
              <a:t>936 patienter</a:t>
            </a:r>
            <a:endParaRPr lang="da-DK" dirty="0"/>
          </a:p>
        </p:txBody>
      </p:sp>
      <p:sp>
        <p:nvSpPr>
          <p:cNvPr id="30" name="Tekstfelt 13">
            <a:extLst>
              <a:ext uri="{FF2B5EF4-FFF2-40B4-BE49-F238E27FC236}">
                <a16:creationId xmlns:a16="http://schemas.microsoft.com/office/drawing/2014/main" id="{C4A40269-4F34-C916-A63E-E8DA4BCEFF67}"/>
              </a:ext>
            </a:extLst>
          </p:cNvPr>
          <p:cNvSpPr txBox="1"/>
          <p:nvPr/>
        </p:nvSpPr>
        <p:spPr>
          <a:xfrm>
            <a:off x="7476000" y="2214000"/>
            <a:ext cx="2274000" cy="307777"/>
          </a:xfrm>
          <a:prstGeom prst="rect">
            <a:avLst/>
          </a:prstGeom>
          <a:solidFill>
            <a:srgbClr val="F2F2F2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DK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da-DK" sz="1400" dirty="0"/>
              <a:t>312 </a:t>
            </a:r>
            <a:r>
              <a:rPr lang="da-DK" sz="1400" dirty="0" err="1"/>
              <a:t>pts</a:t>
            </a:r>
            <a:r>
              <a:rPr lang="da-DK" sz="1400" dirty="0"/>
              <a:t> i kontrolgruppe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71257670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651295-9066-CA07-F2D9-4556134258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2493" y="238539"/>
            <a:ext cx="11018520" cy="1434415"/>
          </a:xfrm>
        </p:spPr>
        <p:txBody>
          <a:bodyPr anchor="b">
            <a:normAutofit/>
          </a:bodyPr>
          <a:lstStyle/>
          <a:p>
            <a:r>
              <a:rPr lang="da-DK" sz="5400" dirty="0"/>
              <a:t>Hvad måler vi på?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7D8D9E-74A4-6215-AC87-48EC80CAA0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2493" y="2071316"/>
            <a:ext cx="6713552" cy="4119172"/>
          </a:xfrm>
        </p:spPr>
        <p:txBody>
          <a:bodyPr anchor="t">
            <a:normAutofit/>
          </a:bodyPr>
          <a:lstStyle/>
          <a:p>
            <a:r>
              <a:rPr lang="da-DK" sz="1900" dirty="0"/>
              <a:t>Primær = Livskvalitet - spørgeskema</a:t>
            </a:r>
          </a:p>
          <a:p>
            <a:endParaRPr lang="da-DK" sz="1900" dirty="0"/>
          </a:p>
          <a:p>
            <a:r>
              <a:rPr lang="da-DK" sz="1900" dirty="0"/>
              <a:t>Sekundære</a:t>
            </a:r>
          </a:p>
          <a:p>
            <a:pPr lvl="1"/>
            <a:r>
              <a:rPr lang="da-DK" sz="1900" dirty="0"/>
              <a:t>Atrieflimren-byrden</a:t>
            </a:r>
          </a:p>
          <a:p>
            <a:pPr lvl="1"/>
            <a:r>
              <a:rPr lang="da-DK" sz="1900" dirty="0"/>
              <a:t>Fysisk aktivitet</a:t>
            </a:r>
          </a:p>
          <a:p>
            <a:pPr lvl="1"/>
            <a:r>
              <a:rPr lang="da-DK" sz="1900"/>
              <a:t>Atrieflimren-symptombyrde - spørgeskema</a:t>
            </a:r>
          </a:p>
          <a:p>
            <a:pPr marL="0" indent="0">
              <a:buNone/>
            </a:pPr>
            <a:endParaRPr lang="da-DK" sz="1900" dirty="0"/>
          </a:p>
          <a:p>
            <a:r>
              <a:rPr lang="da-DK" sz="1900" dirty="0"/>
              <a:t>Tertiære</a:t>
            </a:r>
          </a:p>
          <a:p>
            <a:pPr lvl="1"/>
            <a:r>
              <a:rPr lang="da-DK" sz="1900" dirty="0"/>
              <a:t>Søvnkvalitet - spørgeskema</a:t>
            </a:r>
          </a:p>
          <a:p>
            <a:pPr lvl="1"/>
            <a:r>
              <a:rPr lang="da-DK" sz="1900" dirty="0"/>
              <a:t>Digitale sundhedskompetencer - spørgeskema</a:t>
            </a:r>
          </a:p>
          <a:p>
            <a:pPr lvl="1"/>
            <a:r>
              <a:rPr lang="da-DK" sz="1900" dirty="0"/>
              <a:t>Følge op efter 5 år – ablation og DC-konverteringer</a:t>
            </a:r>
          </a:p>
          <a:p>
            <a:pPr lvl="1"/>
            <a:endParaRPr lang="da-DK" sz="1900" dirty="0"/>
          </a:p>
        </p:txBody>
      </p:sp>
      <p:pic>
        <p:nvPicPr>
          <p:cNvPr id="2050" name="Picture 2" descr="Research Objective Royalty-Free Images, Stock Photos &amp; Pictures |  Shutterstock">
            <a:extLst>
              <a:ext uri="{FF2B5EF4-FFF2-40B4-BE49-F238E27FC236}">
                <a16:creationId xmlns:a16="http://schemas.microsoft.com/office/drawing/2014/main" id="{8B45BBC4-B994-D66A-0CD9-CE100F2C1AA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0928" b="7829"/>
          <a:stretch/>
        </p:blipFill>
        <p:spPr bwMode="auto">
          <a:xfrm>
            <a:off x="7675658" y="2093976"/>
            <a:ext cx="3941064" cy="37757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3398210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72">
            <a:extLst>
              <a:ext uri="{FF2B5EF4-FFF2-40B4-BE49-F238E27FC236}">
                <a16:creationId xmlns:a16="http://schemas.microsoft.com/office/drawing/2014/main" id="{DFF64D6E-074D-F5EF-EDC7-17820E8AD7B7}"/>
              </a:ext>
            </a:extLst>
          </p:cNvPr>
          <p:cNvSpPr/>
          <p:nvPr/>
        </p:nvSpPr>
        <p:spPr>
          <a:xfrm>
            <a:off x="2363793" y="2618662"/>
            <a:ext cx="1911383" cy="1866529"/>
          </a:xfrm>
          <a:prstGeom prst="ellipse">
            <a:avLst/>
          </a:prstGeom>
          <a:solidFill>
            <a:srgbClr val="334D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Oval 72">
            <a:extLst>
              <a:ext uri="{FF2B5EF4-FFF2-40B4-BE49-F238E27FC236}">
                <a16:creationId xmlns:a16="http://schemas.microsoft.com/office/drawing/2014/main" id="{2B2CEE34-F865-0DD3-C109-25EE7EC048AD}"/>
              </a:ext>
            </a:extLst>
          </p:cNvPr>
          <p:cNvSpPr/>
          <p:nvPr/>
        </p:nvSpPr>
        <p:spPr>
          <a:xfrm>
            <a:off x="818473" y="1556304"/>
            <a:ext cx="1576150" cy="1556614"/>
          </a:xfrm>
          <a:prstGeom prst="ellipse">
            <a:avLst/>
          </a:prstGeom>
          <a:solidFill>
            <a:srgbClr val="334D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Grafik 17" descr="Badge 1 med massiv udfyldning">
            <a:extLst>
              <a:ext uri="{FF2B5EF4-FFF2-40B4-BE49-F238E27FC236}">
                <a16:creationId xmlns:a16="http://schemas.microsoft.com/office/drawing/2014/main" id="{5A8CC090-16A6-D5F5-E77D-E53644760F5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773911" y="1793370"/>
            <a:ext cx="439232" cy="439232"/>
          </a:xfrm>
          <a:prstGeom prst="rect">
            <a:avLst/>
          </a:prstGeom>
        </p:spPr>
      </p:pic>
      <p:pic>
        <p:nvPicPr>
          <p:cNvPr id="7" name="Grafik 19" descr="Internet kontur">
            <a:extLst>
              <a:ext uri="{FF2B5EF4-FFF2-40B4-BE49-F238E27FC236}">
                <a16:creationId xmlns:a16="http://schemas.microsoft.com/office/drawing/2014/main" id="{20467A97-5797-2B30-4F56-28543CE8040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52504" y="1632994"/>
            <a:ext cx="914400" cy="914400"/>
          </a:xfrm>
          <a:prstGeom prst="rect">
            <a:avLst/>
          </a:prstGeom>
        </p:spPr>
      </p:pic>
      <p:sp>
        <p:nvSpPr>
          <p:cNvPr id="8" name="Tekstfelt 21">
            <a:extLst>
              <a:ext uri="{FF2B5EF4-FFF2-40B4-BE49-F238E27FC236}">
                <a16:creationId xmlns:a16="http://schemas.microsoft.com/office/drawing/2014/main" id="{764956B3-0546-283B-DD6C-BD3FED48F800}"/>
              </a:ext>
            </a:extLst>
          </p:cNvPr>
          <p:cNvSpPr txBox="1"/>
          <p:nvPr/>
        </p:nvSpPr>
        <p:spPr>
          <a:xfrm>
            <a:off x="1065526" y="2465382"/>
            <a:ext cx="1090433" cy="60016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da-DK" sz="1100" b="1" dirty="0">
                <a:solidFill>
                  <a:schemeClr val="bg1"/>
                </a:solidFill>
                <a:latin typeface="Arial"/>
                <a:cs typeface="Arial"/>
              </a:rPr>
              <a:t>Skriver sig op på hjemmeside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9" name="Oval 72">
            <a:extLst>
              <a:ext uri="{FF2B5EF4-FFF2-40B4-BE49-F238E27FC236}">
                <a16:creationId xmlns:a16="http://schemas.microsoft.com/office/drawing/2014/main" id="{4310C226-55EA-34E7-9C3E-274EE3F7CBAC}"/>
              </a:ext>
            </a:extLst>
          </p:cNvPr>
          <p:cNvSpPr/>
          <p:nvPr/>
        </p:nvSpPr>
        <p:spPr>
          <a:xfrm>
            <a:off x="2536890" y="684570"/>
            <a:ext cx="1576150" cy="1556614"/>
          </a:xfrm>
          <a:prstGeom prst="ellipse">
            <a:avLst/>
          </a:prstGeom>
          <a:solidFill>
            <a:srgbClr val="334D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kstfelt 30">
            <a:extLst>
              <a:ext uri="{FF2B5EF4-FFF2-40B4-BE49-F238E27FC236}">
                <a16:creationId xmlns:a16="http://schemas.microsoft.com/office/drawing/2014/main" id="{8D79ED05-5E06-8845-9D3C-8458E77D2136}"/>
              </a:ext>
            </a:extLst>
          </p:cNvPr>
          <p:cNvSpPr txBox="1"/>
          <p:nvPr/>
        </p:nvSpPr>
        <p:spPr>
          <a:xfrm>
            <a:off x="2807659" y="1607226"/>
            <a:ext cx="1216745" cy="26161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da-DK" sz="1100" b="1" dirty="0">
                <a:solidFill>
                  <a:schemeClr val="bg1"/>
                </a:solidFill>
                <a:latin typeface="Arial"/>
                <a:cs typeface="Arial"/>
              </a:rPr>
              <a:t>Samtykke</a:t>
            </a:r>
          </a:p>
        </p:txBody>
      </p:sp>
      <p:sp>
        <p:nvSpPr>
          <p:cNvPr id="11" name="Oval 72">
            <a:extLst>
              <a:ext uri="{FF2B5EF4-FFF2-40B4-BE49-F238E27FC236}">
                <a16:creationId xmlns:a16="http://schemas.microsoft.com/office/drawing/2014/main" id="{C556683C-F214-27E8-02AA-42C02F0AD438}"/>
              </a:ext>
            </a:extLst>
          </p:cNvPr>
          <p:cNvSpPr/>
          <p:nvPr/>
        </p:nvSpPr>
        <p:spPr>
          <a:xfrm>
            <a:off x="4255307" y="1574361"/>
            <a:ext cx="1576150" cy="1556614"/>
          </a:xfrm>
          <a:prstGeom prst="ellipse">
            <a:avLst/>
          </a:prstGeom>
          <a:solidFill>
            <a:srgbClr val="334D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2" name="Grafik 34" descr="Badge 3 med massiv udfyldning">
            <a:extLst>
              <a:ext uri="{FF2B5EF4-FFF2-40B4-BE49-F238E27FC236}">
                <a16:creationId xmlns:a16="http://schemas.microsoft.com/office/drawing/2014/main" id="{1773E19A-B109-A14F-F3A8-8B604220034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307345" y="1704145"/>
            <a:ext cx="411303" cy="411303"/>
          </a:xfrm>
          <a:prstGeom prst="rect">
            <a:avLst/>
          </a:prstGeom>
        </p:spPr>
      </p:pic>
      <p:sp>
        <p:nvSpPr>
          <p:cNvPr id="13" name="Tekstfelt 37">
            <a:extLst>
              <a:ext uri="{FF2B5EF4-FFF2-40B4-BE49-F238E27FC236}">
                <a16:creationId xmlns:a16="http://schemas.microsoft.com/office/drawing/2014/main" id="{3529A0C4-DE35-1AEF-F328-D55833BCAE9B}"/>
              </a:ext>
            </a:extLst>
          </p:cNvPr>
          <p:cNvSpPr txBox="1"/>
          <p:nvPr/>
        </p:nvSpPr>
        <p:spPr>
          <a:xfrm>
            <a:off x="4384436" y="2438347"/>
            <a:ext cx="1282722" cy="26161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da-DK" sz="1100" b="1" dirty="0">
                <a:solidFill>
                  <a:schemeClr val="bg1"/>
                </a:solidFill>
                <a:latin typeface="Arial"/>
                <a:cs typeface="Arial"/>
              </a:rPr>
              <a:t>Første målinger</a:t>
            </a:r>
          </a:p>
        </p:txBody>
      </p:sp>
      <p:cxnSp>
        <p:nvCxnSpPr>
          <p:cNvPr id="14" name="Straight Connector 44">
            <a:extLst>
              <a:ext uri="{FF2B5EF4-FFF2-40B4-BE49-F238E27FC236}">
                <a16:creationId xmlns:a16="http://schemas.microsoft.com/office/drawing/2014/main" id="{A80A82BA-81B9-8189-8B90-DAC6554D8934}"/>
              </a:ext>
            </a:extLst>
          </p:cNvPr>
          <p:cNvCxnSpPr>
            <a:cxnSpLocks/>
          </p:cNvCxnSpPr>
          <p:nvPr/>
        </p:nvCxnSpPr>
        <p:spPr>
          <a:xfrm flipV="1">
            <a:off x="5520837" y="882064"/>
            <a:ext cx="621240" cy="852962"/>
          </a:xfrm>
          <a:prstGeom prst="line">
            <a:avLst/>
          </a:prstGeom>
          <a:ln>
            <a:solidFill>
              <a:srgbClr val="334D5C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Oval 72">
            <a:extLst>
              <a:ext uri="{FF2B5EF4-FFF2-40B4-BE49-F238E27FC236}">
                <a16:creationId xmlns:a16="http://schemas.microsoft.com/office/drawing/2014/main" id="{79557BA7-3FBA-8F38-721D-481CCE341141}"/>
              </a:ext>
            </a:extLst>
          </p:cNvPr>
          <p:cNvSpPr/>
          <p:nvPr/>
        </p:nvSpPr>
        <p:spPr>
          <a:xfrm>
            <a:off x="5978785" y="52730"/>
            <a:ext cx="1013366" cy="1025249"/>
          </a:xfrm>
          <a:prstGeom prst="ellipse">
            <a:avLst/>
          </a:prstGeom>
          <a:solidFill>
            <a:srgbClr val="B8D4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6" name="Grafik 45" descr="Kasse åben med massiv udfyldning">
            <a:extLst>
              <a:ext uri="{FF2B5EF4-FFF2-40B4-BE49-F238E27FC236}">
                <a16:creationId xmlns:a16="http://schemas.microsoft.com/office/drawing/2014/main" id="{A9FEB49B-16E1-EF17-8A83-6405FC24BBF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246811" y="132878"/>
            <a:ext cx="457948" cy="457948"/>
          </a:xfrm>
          <a:prstGeom prst="rect">
            <a:avLst/>
          </a:prstGeom>
        </p:spPr>
      </p:pic>
      <p:sp>
        <p:nvSpPr>
          <p:cNvPr id="17" name="Tekstfelt 46">
            <a:extLst>
              <a:ext uri="{FF2B5EF4-FFF2-40B4-BE49-F238E27FC236}">
                <a16:creationId xmlns:a16="http://schemas.microsoft.com/office/drawing/2014/main" id="{BBBDAEC7-213F-A11A-3214-570E3CC4ED0E}"/>
              </a:ext>
            </a:extLst>
          </p:cNvPr>
          <p:cNvSpPr txBox="1"/>
          <p:nvPr/>
        </p:nvSpPr>
        <p:spPr>
          <a:xfrm>
            <a:off x="5924485" y="549042"/>
            <a:ext cx="1090433" cy="40011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da-DK" sz="1000" b="1" dirty="0">
                <a:latin typeface="Arial"/>
                <a:cs typeface="Arial"/>
              </a:rPr>
              <a:t>Pakke med posten</a:t>
            </a:r>
            <a:endParaRPr lang="en-US" dirty="0"/>
          </a:p>
        </p:txBody>
      </p:sp>
      <p:sp>
        <p:nvSpPr>
          <p:cNvPr id="18" name="Tekstfelt 2">
            <a:extLst>
              <a:ext uri="{FF2B5EF4-FFF2-40B4-BE49-F238E27FC236}">
                <a16:creationId xmlns:a16="http://schemas.microsoft.com/office/drawing/2014/main" id="{27465F8F-B319-1C92-2337-0B0F4A05EC8A}"/>
              </a:ext>
            </a:extLst>
          </p:cNvPr>
          <p:cNvSpPr txBox="1"/>
          <p:nvPr/>
        </p:nvSpPr>
        <p:spPr>
          <a:xfrm>
            <a:off x="7014917" y="40159"/>
            <a:ext cx="3153053" cy="476726"/>
          </a:xfrm>
          <a:prstGeom prst="roundRect">
            <a:avLst/>
          </a:prstGeom>
          <a:solidFill>
            <a:schemeClr val="tx2">
              <a:lumMod val="20000"/>
              <a:lumOff val="80000"/>
              <a:alpha val="50000"/>
            </a:schemeClr>
          </a:solidFill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1100" b="1" err="1">
                <a:latin typeface="Arial"/>
                <a:cs typeface="Arial"/>
              </a:rPr>
              <a:t>Søvnapnø</a:t>
            </a:r>
            <a:r>
              <a:rPr lang="en-US" sz="1100" b="1">
                <a:latin typeface="Arial"/>
                <a:cs typeface="Arial"/>
              </a:rPr>
              <a:t>-apparat</a:t>
            </a:r>
          </a:p>
          <a:p>
            <a:r>
              <a:rPr lang="en-US" sz="1100" b="1" dirty="0">
                <a:latin typeface="Arial"/>
                <a:cs typeface="Arial"/>
              </a:rPr>
              <a:t>1 </a:t>
            </a:r>
            <a:r>
              <a:rPr lang="en-US" sz="1100" b="1" dirty="0" err="1">
                <a:latin typeface="Arial"/>
                <a:cs typeface="Arial"/>
              </a:rPr>
              <a:t>nats</a:t>
            </a:r>
            <a:r>
              <a:rPr lang="en-US" sz="1100" b="1" dirty="0">
                <a:latin typeface="Arial"/>
                <a:cs typeface="Arial"/>
              </a:rPr>
              <a:t> </a:t>
            </a:r>
            <a:r>
              <a:rPr lang="en-US" sz="1100" b="1" dirty="0" err="1">
                <a:latin typeface="Arial"/>
                <a:cs typeface="Arial"/>
              </a:rPr>
              <a:t>måling</a:t>
            </a:r>
          </a:p>
        </p:txBody>
      </p:sp>
      <p:pic>
        <p:nvPicPr>
          <p:cNvPr id="19" name="Grafik 54" descr="Sove med massiv udfyldning">
            <a:extLst>
              <a:ext uri="{FF2B5EF4-FFF2-40B4-BE49-F238E27FC236}">
                <a16:creationId xmlns:a16="http://schemas.microsoft.com/office/drawing/2014/main" id="{68C6A253-1A98-06F0-796C-5DCF7E52B1C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485333" y="78265"/>
            <a:ext cx="457200" cy="457200"/>
          </a:xfrm>
          <a:prstGeom prst="rect">
            <a:avLst/>
          </a:prstGeom>
        </p:spPr>
      </p:pic>
      <p:sp>
        <p:nvSpPr>
          <p:cNvPr id="20" name="Tekstfelt 5">
            <a:extLst>
              <a:ext uri="{FF2B5EF4-FFF2-40B4-BE49-F238E27FC236}">
                <a16:creationId xmlns:a16="http://schemas.microsoft.com/office/drawing/2014/main" id="{184EAE47-F4DE-F1EA-0015-21AE6D1902C7}"/>
              </a:ext>
            </a:extLst>
          </p:cNvPr>
          <p:cNvSpPr txBox="1"/>
          <p:nvPr/>
        </p:nvSpPr>
        <p:spPr>
          <a:xfrm>
            <a:off x="7014917" y="567622"/>
            <a:ext cx="3153053" cy="476726"/>
          </a:xfrm>
          <a:prstGeom prst="roundRect">
            <a:avLst/>
          </a:prstGeom>
          <a:solidFill>
            <a:schemeClr val="tx2">
              <a:lumMod val="20000"/>
              <a:lumOff val="80000"/>
              <a:alpha val="50000"/>
            </a:schemeClr>
          </a:solidFill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1100" b="1" err="1">
                <a:latin typeface="Arial"/>
                <a:cs typeface="Arial"/>
              </a:rPr>
              <a:t>Aktivitetsmåler</a:t>
            </a:r>
            <a:endParaRPr lang="en-US" sz="1100" b="1" dirty="0">
              <a:latin typeface="Arial"/>
              <a:cs typeface="Arial"/>
            </a:endParaRPr>
          </a:p>
          <a:p>
            <a:r>
              <a:rPr lang="en-US" sz="1100" b="1" dirty="0">
                <a:latin typeface="Arial"/>
                <a:cs typeface="Arial"/>
              </a:rPr>
              <a:t>7 </a:t>
            </a:r>
            <a:r>
              <a:rPr lang="en-US" sz="1100" b="1" dirty="0" err="1">
                <a:latin typeface="Arial"/>
                <a:cs typeface="Arial"/>
              </a:rPr>
              <a:t>dages</a:t>
            </a:r>
            <a:r>
              <a:rPr lang="en-US" sz="1100" b="1" dirty="0">
                <a:latin typeface="Arial"/>
                <a:cs typeface="Arial"/>
              </a:rPr>
              <a:t> </a:t>
            </a:r>
            <a:r>
              <a:rPr lang="en-US" sz="1100" b="1" dirty="0" err="1">
                <a:latin typeface="Arial"/>
                <a:cs typeface="Arial"/>
              </a:rPr>
              <a:t>måling</a:t>
            </a:r>
          </a:p>
        </p:txBody>
      </p:sp>
      <p:pic>
        <p:nvPicPr>
          <p:cNvPr id="21" name="Grafik 60" descr="Kør/Afspil med massiv udfyldning">
            <a:extLst>
              <a:ext uri="{FF2B5EF4-FFF2-40B4-BE49-F238E27FC236}">
                <a16:creationId xmlns:a16="http://schemas.microsoft.com/office/drawing/2014/main" id="{6FE72591-1705-801E-EDDB-C5E24BAF7A4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485333" y="587821"/>
            <a:ext cx="436327" cy="436327"/>
          </a:xfrm>
          <a:prstGeom prst="rect">
            <a:avLst/>
          </a:prstGeom>
        </p:spPr>
      </p:pic>
      <p:cxnSp>
        <p:nvCxnSpPr>
          <p:cNvPr id="22" name="Straight Connector 44">
            <a:extLst>
              <a:ext uri="{FF2B5EF4-FFF2-40B4-BE49-F238E27FC236}">
                <a16:creationId xmlns:a16="http://schemas.microsoft.com/office/drawing/2014/main" id="{C582A2AC-E81E-9BFF-A71B-8DFB132BC164}"/>
              </a:ext>
            </a:extLst>
          </p:cNvPr>
          <p:cNvCxnSpPr>
            <a:cxnSpLocks/>
          </p:cNvCxnSpPr>
          <p:nvPr/>
        </p:nvCxnSpPr>
        <p:spPr>
          <a:xfrm flipV="1">
            <a:off x="5831457" y="1988404"/>
            <a:ext cx="1160694" cy="314732"/>
          </a:xfrm>
          <a:prstGeom prst="line">
            <a:avLst/>
          </a:prstGeom>
          <a:ln>
            <a:solidFill>
              <a:srgbClr val="334D5C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Oval 72">
            <a:extLst>
              <a:ext uri="{FF2B5EF4-FFF2-40B4-BE49-F238E27FC236}">
                <a16:creationId xmlns:a16="http://schemas.microsoft.com/office/drawing/2014/main" id="{1DC14916-6FD6-99E3-C4D2-943ECF660E82}"/>
              </a:ext>
            </a:extLst>
          </p:cNvPr>
          <p:cNvSpPr/>
          <p:nvPr/>
        </p:nvSpPr>
        <p:spPr>
          <a:xfrm>
            <a:off x="6973751" y="1391487"/>
            <a:ext cx="1013366" cy="1025249"/>
          </a:xfrm>
          <a:prstGeom prst="ellipse">
            <a:avLst/>
          </a:prstGeom>
          <a:solidFill>
            <a:srgbClr val="B8D4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4" name="Grafik 13" descr="Hjerte med pulse med massiv udfyldning">
            <a:extLst>
              <a:ext uri="{FF2B5EF4-FFF2-40B4-BE49-F238E27FC236}">
                <a16:creationId xmlns:a16="http://schemas.microsoft.com/office/drawing/2014/main" id="{1116EE75-5379-AC56-826D-9F160787A45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196653" y="1409987"/>
            <a:ext cx="524517" cy="524517"/>
          </a:xfrm>
          <a:prstGeom prst="rect">
            <a:avLst/>
          </a:prstGeom>
        </p:spPr>
      </p:pic>
      <p:sp>
        <p:nvSpPr>
          <p:cNvPr id="25" name="Tekstfelt 16">
            <a:extLst>
              <a:ext uri="{FF2B5EF4-FFF2-40B4-BE49-F238E27FC236}">
                <a16:creationId xmlns:a16="http://schemas.microsoft.com/office/drawing/2014/main" id="{99EA73E0-E3C3-9E97-4417-055B86CC4153}"/>
              </a:ext>
            </a:extLst>
          </p:cNvPr>
          <p:cNvSpPr txBox="1"/>
          <p:nvPr/>
        </p:nvSpPr>
        <p:spPr>
          <a:xfrm>
            <a:off x="6911185" y="1846403"/>
            <a:ext cx="1090433" cy="40011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da-DK" sz="1000" b="1" dirty="0">
                <a:latin typeface="Arial"/>
                <a:cs typeface="Arial"/>
              </a:rPr>
              <a:t>Hjerterytmemålinger</a:t>
            </a:r>
            <a:endParaRPr lang="en-US" dirty="0"/>
          </a:p>
        </p:txBody>
      </p:sp>
      <p:sp>
        <p:nvSpPr>
          <p:cNvPr id="26" name="Tekstfelt 22">
            <a:extLst>
              <a:ext uri="{FF2B5EF4-FFF2-40B4-BE49-F238E27FC236}">
                <a16:creationId xmlns:a16="http://schemas.microsoft.com/office/drawing/2014/main" id="{0379C4CF-F2CB-D7F5-ECD3-6329CC25296E}"/>
              </a:ext>
            </a:extLst>
          </p:cNvPr>
          <p:cNvSpPr txBox="1"/>
          <p:nvPr/>
        </p:nvSpPr>
        <p:spPr>
          <a:xfrm>
            <a:off x="8017742" y="1668815"/>
            <a:ext cx="3153053" cy="476726"/>
          </a:xfrm>
          <a:prstGeom prst="roundRect">
            <a:avLst/>
          </a:prstGeom>
          <a:solidFill>
            <a:schemeClr val="tx2">
              <a:lumMod val="20000"/>
              <a:lumOff val="80000"/>
              <a:alpha val="50000"/>
            </a:schemeClr>
          </a:solidFill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1100" b="1" dirty="0" err="1">
                <a:latin typeface="Arial"/>
                <a:cs typeface="Arial"/>
              </a:rPr>
              <a:t>Vha</a:t>
            </a:r>
            <a:r>
              <a:rPr lang="en-US" sz="1100" b="1" dirty="0">
                <a:latin typeface="Arial"/>
                <a:cs typeface="Arial"/>
              </a:rPr>
              <a:t>. </a:t>
            </a:r>
            <a:r>
              <a:rPr lang="en-US" sz="1100" b="1" dirty="0" err="1">
                <a:latin typeface="Arial"/>
                <a:cs typeface="Arial"/>
              </a:rPr>
              <a:t>kamera</a:t>
            </a:r>
            <a:r>
              <a:rPr lang="en-US" sz="1100" b="1" dirty="0">
                <a:latin typeface="Arial"/>
                <a:cs typeface="Arial"/>
              </a:rPr>
              <a:t> </a:t>
            </a:r>
            <a:r>
              <a:rPr lang="en-US" sz="1100" b="1" dirty="0" err="1">
                <a:latin typeface="Arial"/>
                <a:cs typeface="Arial"/>
              </a:rPr>
              <a:t>og</a:t>
            </a:r>
            <a:r>
              <a:rPr lang="en-US" sz="1100" b="1" dirty="0">
                <a:latin typeface="Arial"/>
                <a:cs typeface="Arial"/>
              </a:rPr>
              <a:t> finger </a:t>
            </a:r>
            <a:r>
              <a:rPr lang="en-US" sz="1100" b="1" dirty="0" err="1">
                <a:latin typeface="Arial"/>
                <a:cs typeface="Arial"/>
              </a:rPr>
              <a:t>på</a:t>
            </a:r>
            <a:r>
              <a:rPr lang="en-US" sz="1100" b="1" dirty="0">
                <a:latin typeface="Arial"/>
                <a:cs typeface="Arial"/>
              </a:rPr>
              <a:t> </a:t>
            </a:r>
            <a:r>
              <a:rPr lang="en-US" sz="1100" b="1" dirty="0" err="1">
                <a:latin typeface="Arial"/>
                <a:cs typeface="Arial"/>
              </a:rPr>
              <a:t>telefonen</a:t>
            </a:r>
            <a:endParaRPr lang="en-US" sz="1100" b="1" dirty="0">
              <a:latin typeface="Arial"/>
              <a:cs typeface="Arial"/>
            </a:endParaRPr>
          </a:p>
          <a:p>
            <a:r>
              <a:rPr lang="en-US" sz="1100" b="1" dirty="0">
                <a:latin typeface="Arial"/>
                <a:cs typeface="Arial"/>
              </a:rPr>
              <a:t>2 </a:t>
            </a:r>
            <a:r>
              <a:rPr lang="en-US" sz="1100" b="1" dirty="0" err="1">
                <a:latin typeface="Arial"/>
                <a:cs typeface="Arial"/>
              </a:rPr>
              <a:t>gange</a:t>
            </a:r>
            <a:r>
              <a:rPr lang="en-US" sz="1100" b="1" dirty="0">
                <a:latin typeface="Arial"/>
                <a:cs typeface="Arial"/>
              </a:rPr>
              <a:t> om </a:t>
            </a:r>
            <a:r>
              <a:rPr lang="en-US" sz="1100" b="1" dirty="0" err="1">
                <a:latin typeface="Arial"/>
                <a:cs typeface="Arial"/>
              </a:rPr>
              <a:t>dagen</a:t>
            </a:r>
            <a:r>
              <a:rPr lang="en-US" sz="1100" b="1" dirty="0">
                <a:latin typeface="Arial"/>
                <a:cs typeface="Arial"/>
              </a:rPr>
              <a:t> </a:t>
            </a:r>
            <a:r>
              <a:rPr lang="en-US" sz="1100" b="1" dirty="0" err="1">
                <a:latin typeface="Arial"/>
                <a:cs typeface="Arial"/>
              </a:rPr>
              <a:t>i</a:t>
            </a:r>
            <a:r>
              <a:rPr lang="en-US" sz="1100" b="1" dirty="0">
                <a:latin typeface="Arial"/>
                <a:cs typeface="Arial"/>
              </a:rPr>
              <a:t> 18 </a:t>
            </a:r>
            <a:r>
              <a:rPr lang="en-US" sz="1100" b="1" dirty="0" err="1">
                <a:latin typeface="Arial"/>
                <a:cs typeface="Arial"/>
              </a:rPr>
              <a:t>uger</a:t>
            </a:r>
          </a:p>
        </p:txBody>
      </p:sp>
      <p:pic>
        <p:nvPicPr>
          <p:cNvPr id="27" name="Grafik 25" descr="Startside1 med massiv udfyldning">
            <a:extLst>
              <a:ext uri="{FF2B5EF4-FFF2-40B4-BE49-F238E27FC236}">
                <a16:creationId xmlns:a16="http://schemas.microsoft.com/office/drawing/2014/main" id="{6CCB7F21-9982-BB98-9897-12592382319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464871" y="1635179"/>
            <a:ext cx="480269" cy="480269"/>
          </a:xfrm>
          <a:prstGeom prst="rect">
            <a:avLst/>
          </a:prstGeom>
        </p:spPr>
      </p:pic>
      <p:cxnSp>
        <p:nvCxnSpPr>
          <p:cNvPr id="28" name="Straight Connector 44">
            <a:extLst>
              <a:ext uri="{FF2B5EF4-FFF2-40B4-BE49-F238E27FC236}">
                <a16:creationId xmlns:a16="http://schemas.microsoft.com/office/drawing/2014/main" id="{07CD56F4-4BAF-E550-7FA4-2B19AFA4A3A3}"/>
              </a:ext>
            </a:extLst>
          </p:cNvPr>
          <p:cNvCxnSpPr>
            <a:cxnSpLocks/>
          </p:cNvCxnSpPr>
          <p:nvPr/>
        </p:nvCxnSpPr>
        <p:spPr>
          <a:xfrm>
            <a:off x="5782466" y="2664941"/>
            <a:ext cx="1191285" cy="350924"/>
          </a:xfrm>
          <a:prstGeom prst="line">
            <a:avLst/>
          </a:prstGeom>
          <a:ln>
            <a:solidFill>
              <a:srgbClr val="334D5C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Oval 72">
            <a:extLst>
              <a:ext uri="{FF2B5EF4-FFF2-40B4-BE49-F238E27FC236}">
                <a16:creationId xmlns:a16="http://schemas.microsoft.com/office/drawing/2014/main" id="{49122498-F6A1-F76B-0741-F251CCB7991C}"/>
              </a:ext>
            </a:extLst>
          </p:cNvPr>
          <p:cNvSpPr/>
          <p:nvPr/>
        </p:nvSpPr>
        <p:spPr>
          <a:xfrm>
            <a:off x="6973751" y="2490326"/>
            <a:ext cx="1013366" cy="1025249"/>
          </a:xfrm>
          <a:prstGeom prst="ellipse">
            <a:avLst/>
          </a:prstGeom>
          <a:solidFill>
            <a:srgbClr val="B8D4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0" name="Grafik 42" descr="Clipboard med massiv udfyldning">
            <a:extLst>
              <a:ext uri="{FF2B5EF4-FFF2-40B4-BE49-F238E27FC236}">
                <a16:creationId xmlns:a16="http://schemas.microsoft.com/office/drawing/2014/main" id="{D0B4E491-94AC-A994-3CB2-6F1E797CEC6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277921" y="2597925"/>
            <a:ext cx="405025" cy="405025"/>
          </a:xfrm>
          <a:prstGeom prst="rect">
            <a:avLst/>
          </a:prstGeom>
        </p:spPr>
      </p:pic>
      <p:sp>
        <p:nvSpPr>
          <p:cNvPr id="31" name="Tekstfelt 48">
            <a:extLst>
              <a:ext uri="{FF2B5EF4-FFF2-40B4-BE49-F238E27FC236}">
                <a16:creationId xmlns:a16="http://schemas.microsoft.com/office/drawing/2014/main" id="{392E4FA4-7073-C2B7-D4EE-F38F2239E960}"/>
              </a:ext>
            </a:extLst>
          </p:cNvPr>
          <p:cNvSpPr txBox="1"/>
          <p:nvPr/>
        </p:nvSpPr>
        <p:spPr>
          <a:xfrm>
            <a:off x="6969576" y="2999279"/>
            <a:ext cx="1013269" cy="40011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da-DK" sz="1000" b="1" dirty="0" err="1">
                <a:latin typeface="Arial"/>
                <a:cs typeface="Arial"/>
              </a:rPr>
              <a:t>Spørge-skemaer</a:t>
            </a:r>
            <a:endParaRPr lang="en-US" dirty="0" err="1"/>
          </a:p>
        </p:txBody>
      </p:sp>
      <p:sp>
        <p:nvSpPr>
          <p:cNvPr id="32" name="Oval 72">
            <a:extLst>
              <a:ext uri="{FF2B5EF4-FFF2-40B4-BE49-F238E27FC236}">
                <a16:creationId xmlns:a16="http://schemas.microsoft.com/office/drawing/2014/main" id="{F1665D4A-F50B-EB45-BA41-4D497DF3986A}"/>
              </a:ext>
            </a:extLst>
          </p:cNvPr>
          <p:cNvSpPr/>
          <p:nvPr/>
        </p:nvSpPr>
        <p:spPr>
          <a:xfrm>
            <a:off x="4265242" y="4040069"/>
            <a:ext cx="1576150" cy="1556614"/>
          </a:xfrm>
          <a:prstGeom prst="ellipse">
            <a:avLst/>
          </a:prstGeom>
          <a:solidFill>
            <a:srgbClr val="334D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3" name="Grafik 58" descr="Badge 4 med massiv udfyldning">
            <a:extLst>
              <a:ext uri="{FF2B5EF4-FFF2-40B4-BE49-F238E27FC236}">
                <a16:creationId xmlns:a16="http://schemas.microsoft.com/office/drawing/2014/main" id="{D240FF40-E796-7591-68A6-3EFA239F9F9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4289166" y="4167808"/>
            <a:ext cx="436521" cy="436521"/>
          </a:xfrm>
          <a:prstGeom prst="rect">
            <a:avLst/>
          </a:prstGeom>
        </p:spPr>
      </p:pic>
      <p:pic>
        <p:nvPicPr>
          <p:cNvPr id="34" name="Grafik 61" descr="Onlinemøde med massiv udfyldning">
            <a:extLst>
              <a:ext uri="{FF2B5EF4-FFF2-40B4-BE49-F238E27FC236}">
                <a16:creationId xmlns:a16="http://schemas.microsoft.com/office/drawing/2014/main" id="{6238435F-C44E-1D9F-2490-EC5CFD0A6C3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4696576" y="4182725"/>
            <a:ext cx="713481" cy="713481"/>
          </a:xfrm>
          <a:prstGeom prst="rect">
            <a:avLst/>
          </a:prstGeom>
        </p:spPr>
      </p:pic>
      <p:pic>
        <p:nvPicPr>
          <p:cNvPr id="35" name="Grafik 63" descr="Underskrift med massiv udfyldning">
            <a:extLst>
              <a:ext uri="{FF2B5EF4-FFF2-40B4-BE49-F238E27FC236}">
                <a16:creationId xmlns:a16="http://schemas.microsoft.com/office/drawing/2014/main" id="{39BA44C2-82DC-B10C-F887-0CAAE5844D4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3012331" y="942031"/>
            <a:ext cx="614273" cy="614273"/>
          </a:xfrm>
          <a:prstGeom prst="rect">
            <a:avLst/>
          </a:prstGeom>
        </p:spPr>
      </p:pic>
      <p:sp>
        <p:nvSpPr>
          <p:cNvPr id="36" name="Tekstfelt 65">
            <a:extLst>
              <a:ext uri="{FF2B5EF4-FFF2-40B4-BE49-F238E27FC236}">
                <a16:creationId xmlns:a16="http://schemas.microsoft.com/office/drawing/2014/main" id="{E1AA32E4-7484-D05E-7F03-284E00EB12DF}"/>
              </a:ext>
            </a:extLst>
          </p:cNvPr>
          <p:cNvSpPr txBox="1"/>
          <p:nvPr/>
        </p:nvSpPr>
        <p:spPr>
          <a:xfrm>
            <a:off x="4361151" y="4864432"/>
            <a:ext cx="1333292" cy="60016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da-DK" sz="1100" b="1" dirty="0">
                <a:solidFill>
                  <a:schemeClr val="bg1"/>
                </a:solidFill>
                <a:latin typeface="Arial"/>
                <a:cs typeface="Arial"/>
              </a:rPr>
              <a:t>Videomøde om søvnapnø-målingen</a:t>
            </a:r>
            <a:endParaRPr lang="en-US" dirty="0">
              <a:solidFill>
                <a:schemeClr val="bg1"/>
              </a:solidFill>
            </a:endParaRPr>
          </a:p>
        </p:txBody>
      </p:sp>
      <p:cxnSp>
        <p:nvCxnSpPr>
          <p:cNvPr id="37" name="Straight Connector 44">
            <a:extLst>
              <a:ext uri="{FF2B5EF4-FFF2-40B4-BE49-F238E27FC236}">
                <a16:creationId xmlns:a16="http://schemas.microsoft.com/office/drawing/2014/main" id="{855EE3E6-2EC6-6CFC-D221-F6A4C6FCEBAD}"/>
              </a:ext>
            </a:extLst>
          </p:cNvPr>
          <p:cNvCxnSpPr>
            <a:cxnSpLocks/>
          </p:cNvCxnSpPr>
          <p:nvPr/>
        </p:nvCxnSpPr>
        <p:spPr>
          <a:xfrm>
            <a:off x="5831457" y="4864248"/>
            <a:ext cx="1379993" cy="0"/>
          </a:xfrm>
          <a:prstGeom prst="line">
            <a:avLst/>
          </a:prstGeom>
          <a:ln>
            <a:solidFill>
              <a:srgbClr val="334D5C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Oval 72">
            <a:extLst>
              <a:ext uri="{FF2B5EF4-FFF2-40B4-BE49-F238E27FC236}">
                <a16:creationId xmlns:a16="http://schemas.microsoft.com/office/drawing/2014/main" id="{7D96EF90-1AE4-A588-4A61-023781EEFC87}"/>
              </a:ext>
            </a:extLst>
          </p:cNvPr>
          <p:cNvSpPr/>
          <p:nvPr/>
        </p:nvSpPr>
        <p:spPr>
          <a:xfrm>
            <a:off x="6969576" y="4351623"/>
            <a:ext cx="1013366" cy="1025249"/>
          </a:xfrm>
          <a:prstGeom prst="ellipse">
            <a:avLst/>
          </a:prstGeom>
          <a:solidFill>
            <a:srgbClr val="B8D4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9" name="Grafik 72" descr="Han-mand med massiv udfyldning">
            <a:extLst>
              <a:ext uri="{FF2B5EF4-FFF2-40B4-BE49-F238E27FC236}">
                <a16:creationId xmlns:a16="http://schemas.microsoft.com/office/drawing/2014/main" id="{9ABB4B49-5990-1203-19AE-C9DCF8A8103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7240299" y="4415937"/>
            <a:ext cx="480269" cy="480269"/>
          </a:xfrm>
          <a:prstGeom prst="rect">
            <a:avLst/>
          </a:prstGeom>
        </p:spPr>
      </p:pic>
      <p:sp>
        <p:nvSpPr>
          <p:cNvPr id="40" name="Tekstfelt 73">
            <a:extLst>
              <a:ext uri="{FF2B5EF4-FFF2-40B4-BE49-F238E27FC236}">
                <a16:creationId xmlns:a16="http://schemas.microsoft.com/office/drawing/2014/main" id="{BADC569F-37FA-B8C2-9576-C0F1203EB1E4}"/>
              </a:ext>
            </a:extLst>
          </p:cNvPr>
          <p:cNvSpPr txBox="1"/>
          <p:nvPr/>
        </p:nvSpPr>
        <p:spPr>
          <a:xfrm>
            <a:off x="6826136" y="4845025"/>
            <a:ext cx="1293820" cy="24622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da-DK" sz="1000" b="1" dirty="0">
                <a:latin typeface="Arial"/>
                <a:cs typeface="Arial"/>
              </a:rPr>
              <a:t>Henvisning</a:t>
            </a:r>
          </a:p>
        </p:txBody>
      </p:sp>
      <p:sp>
        <p:nvSpPr>
          <p:cNvPr id="43" name="Oval 72">
            <a:extLst>
              <a:ext uri="{FF2B5EF4-FFF2-40B4-BE49-F238E27FC236}">
                <a16:creationId xmlns:a16="http://schemas.microsoft.com/office/drawing/2014/main" id="{999792AD-589D-7C99-05CB-9286B2A2CD3B}"/>
              </a:ext>
            </a:extLst>
          </p:cNvPr>
          <p:cNvSpPr/>
          <p:nvPr/>
        </p:nvSpPr>
        <p:spPr>
          <a:xfrm>
            <a:off x="2499138" y="4893297"/>
            <a:ext cx="1576150" cy="1556614"/>
          </a:xfrm>
          <a:prstGeom prst="ellipse">
            <a:avLst/>
          </a:prstGeom>
          <a:solidFill>
            <a:srgbClr val="334D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4" name="Grafik 84" descr="Badge 5 med massiv udfyldning">
            <a:extLst>
              <a:ext uri="{FF2B5EF4-FFF2-40B4-BE49-F238E27FC236}">
                <a16:creationId xmlns:a16="http://schemas.microsoft.com/office/drawing/2014/main" id="{6CD46331-A0AB-4F94-747C-0B41C6F288A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2555329" y="5008535"/>
            <a:ext cx="428836" cy="428836"/>
          </a:xfrm>
          <a:prstGeom prst="rect">
            <a:avLst/>
          </a:prstGeom>
        </p:spPr>
      </p:pic>
      <p:sp>
        <p:nvSpPr>
          <p:cNvPr id="45" name="Tekstfelt 87">
            <a:extLst>
              <a:ext uri="{FF2B5EF4-FFF2-40B4-BE49-F238E27FC236}">
                <a16:creationId xmlns:a16="http://schemas.microsoft.com/office/drawing/2014/main" id="{6ECCD4D0-28FF-6A6A-6239-761F0F422648}"/>
              </a:ext>
            </a:extLst>
          </p:cNvPr>
          <p:cNvSpPr txBox="1"/>
          <p:nvPr/>
        </p:nvSpPr>
        <p:spPr>
          <a:xfrm>
            <a:off x="2609319" y="5819400"/>
            <a:ext cx="1282722" cy="43088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da-DK" sz="1100" b="1" dirty="0">
                <a:solidFill>
                  <a:schemeClr val="bg1"/>
                </a:solidFill>
                <a:latin typeface="Arial"/>
                <a:cs typeface="Arial"/>
              </a:rPr>
              <a:t>Anden måling efter 18 uger</a:t>
            </a:r>
          </a:p>
        </p:txBody>
      </p:sp>
      <p:sp>
        <p:nvSpPr>
          <p:cNvPr id="46" name="Oval 72">
            <a:extLst>
              <a:ext uri="{FF2B5EF4-FFF2-40B4-BE49-F238E27FC236}">
                <a16:creationId xmlns:a16="http://schemas.microsoft.com/office/drawing/2014/main" id="{95BBD0A5-12B5-C30D-5903-19668F0568D4}"/>
              </a:ext>
            </a:extLst>
          </p:cNvPr>
          <p:cNvSpPr/>
          <p:nvPr/>
        </p:nvSpPr>
        <p:spPr>
          <a:xfrm>
            <a:off x="4965419" y="5763392"/>
            <a:ext cx="1013366" cy="1025249"/>
          </a:xfrm>
          <a:prstGeom prst="ellipse">
            <a:avLst/>
          </a:prstGeom>
          <a:solidFill>
            <a:srgbClr val="B8D4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7" name="Grafik 93" descr="Kasse åben med massiv udfyldning">
            <a:extLst>
              <a:ext uri="{FF2B5EF4-FFF2-40B4-BE49-F238E27FC236}">
                <a16:creationId xmlns:a16="http://schemas.microsoft.com/office/drawing/2014/main" id="{F75B031B-AB36-B250-1658-08C76F37BC1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233445" y="5843540"/>
            <a:ext cx="457948" cy="457948"/>
          </a:xfrm>
          <a:prstGeom prst="rect">
            <a:avLst/>
          </a:prstGeom>
        </p:spPr>
      </p:pic>
      <p:sp>
        <p:nvSpPr>
          <p:cNvPr id="48" name="Tekstfelt 94">
            <a:extLst>
              <a:ext uri="{FF2B5EF4-FFF2-40B4-BE49-F238E27FC236}">
                <a16:creationId xmlns:a16="http://schemas.microsoft.com/office/drawing/2014/main" id="{A8F285BD-0F25-D28C-80A1-55D6C16EC2DD}"/>
              </a:ext>
            </a:extLst>
          </p:cNvPr>
          <p:cNvSpPr txBox="1"/>
          <p:nvPr/>
        </p:nvSpPr>
        <p:spPr>
          <a:xfrm>
            <a:off x="4911119" y="6259704"/>
            <a:ext cx="1090433" cy="40011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da-DK" sz="1000" b="1" dirty="0">
                <a:latin typeface="Arial"/>
                <a:cs typeface="Arial"/>
              </a:rPr>
              <a:t>Pakke med posten </a:t>
            </a:r>
          </a:p>
        </p:txBody>
      </p:sp>
      <p:sp>
        <p:nvSpPr>
          <p:cNvPr id="49" name="Tekstfelt 98">
            <a:extLst>
              <a:ext uri="{FF2B5EF4-FFF2-40B4-BE49-F238E27FC236}">
                <a16:creationId xmlns:a16="http://schemas.microsoft.com/office/drawing/2014/main" id="{45D7F430-3844-42A0-CA0C-560DB98D9FFC}"/>
              </a:ext>
            </a:extLst>
          </p:cNvPr>
          <p:cNvSpPr txBox="1"/>
          <p:nvPr/>
        </p:nvSpPr>
        <p:spPr>
          <a:xfrm>
            <a:off x="5995654" y="6066349"/>
            <a:ext cx="3153053" cy="476726"/>
          </a:xfrm>
          <a:prstGeom prst="roundRect">
            <a:avLst/>
          </a:prstGeom>
          <a:solidFill>
            <a:schemeClr val="tx2">
              <a:lumMod val="20000"/>
              <a:lumOff val="80000"/>
              <a:alpha val="50000"/>
            </a:schemeClr>
          </a:solidFill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1100" b="1" err="1">
                <a:latin typeface="Arial"/>
                <a:cs typeface="Arial"/>
              </a:rPr>
              <a:t>Aktivitetsmåler</a:t>
            </a:r>
            <a:endParaRPr lang="en-US" sz="1100" err="1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100" b="1" dirty="0">
                <a:latin typeface="Arial"/>
                <a:cs typeface="Arial"/>
              </a:rPr>
              <a:t>7 </a:t>
            </a:r>
            <a:r>
              <a:rPr lang="en-US" sz="1100" b="1" dirty="0" err="1">
                <a:latin typeface="Arial"/>
                <a:cs typeface="Arial"/>
              </a:rPr>
              <a:t>dages</a:t>
            </a:r>
            <a:r>
              <a:rPr lang="en-US" sz="1100" b="1" dirty="0">
                <a:latin typeface="Arial"/>
                <a:cs typeface="Arial"/>
              </a:rPr>
              <a:t> </a:t>
            </a:r>
            <a:r>
              <a:rPr lang="en-US" sz="1100" b="1" dirty="0" err="1">
                <a:latin typeface="Arial"/>
                <a:cs typeface="Arial"/>
              </a:rPr>
              <a:t>måling</a:t>
            </a:r>
            <a:endParaRPr lang="en-US" dirty="0" err="1"/>
          </a:p>
        </p:txBody>
      </p:sp>
      <p:pic>
        <p:nvPicPr>
          <p:cNvPr id="50" name="Grafik 99" descr="Kør/Afspil med massiv udfyldning">
            <a:extLst>
              <a:ext uri="{FF2B5EF4-FFF2-40B4-BE49-F238E27FC236}">
                <a16:creationId xmlns:a16="http://schemas.microsoft.com/office/drawing/2014/main" id="{BFB3F1DE-FCC0-1635-BE06-C7714557512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440250" y="6083324"/>
            <a:ext cx="436327" cy="436327"/>
          </a:xfrm>
          <a:prstGeom prst="rect">
            <a:avLst/>
          </a:prstGeom>
        </p:spPr>
      </p:pic>
      <p:cxnSp>
        <p:nvCxnSpPr>
          <p:cNvPr id="51" name="Straight Connector 44">
            <a:extLst>
              <a:ext uri="{FF2B5EF4-FFF2-40B4-BE49-F238E27FC236}">
                <a16:creationId xmlns:a16="http://schemas.microsoft.com/office/drawing/2014/main" id="{4EBE70C1-4DBB-9F56-ADCD-D2D60B3CDF9E}"/>
              </a:ext>
            </a:extLst>
          </p:cNvPr>
          <p:cNvCxnSpPr>
            <a:cxnSpLocks/>
          </p:cNvCxnSpPr>
          <p:nvPr/>
        </p:nvCxnSpPr>
        <p:spPr>
          <a:xfrm flipV="1">
            <a:off x="1507469" y="5952205"/>
            <a:ext cx="1062262" cy="325834"/>
          </a:xfrm>
          <a:prstGeom prst="line">
            <a:avLst/>
          </a:prstGeom>
          <a:ln>
            <a:solidFill>
              <a:srgbClr val="334D5C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Oval 72">
            <a:extLst>
              <a:ext uri="{FF2B5EF4-FFF2-40B4-BE49-F238E27FC236}">
                <a16:creationId xmlns:a16="http://schemas.microsoft.com/office/drawing/2014/main" id="{442F78ED-B99A-A1AF-EA80-3BE19988D37C}"/>
              </a:ext>
            </a:extLst>
          </p:cNvPr>
          <p:cNvSpPr/>
          <p:nvPr/>
        </p:nvSpPr>
        <p:spPr>
          <a:xfrm>
            <a:off x="486302" y="5763392"/>
            <a:ext cx="1013366" cy="1025249"/>
          </a:xfrm>
          <a:prstGeom prst="ellipse">
            <a:avLst/>
          </a:prstGeom>
          <a:solidFill>
            <a:srgbClr val="B8D4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3" name="Grafik 109" descr="Clipboard med massiv udfyldning">
            <a:extLst>
              <a:ext uri="{FF2B5EF4-FFF2-40B4-BE49-F238E27FC236}">
                <a16:creationId xmlns:a16="http://schemas.microsoft.com/office/drawing/2014/main" id="{0984A707-7E40-5A01-8502-1FAD55E8B23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90472" y="5870991"/>
            <a:ext cx="405025" cy="405025"/>
          </a:xfrm>
          <a:prstGeom prst="rect">
            <a:avLst/>
          </a:prstGeom>
        </p:spPr>
      </p:pic>
      <p:sp>
        <p:nvSpPr>
          <p:cNvPr id="54" name="Tekstfelt 110">
            <a:extLst>
              <a:ext uri="{FF2B5EF4-FFF2-40B4-BE49-F238E27FC236}">
                <a16:creationId xmlns:a16="http://schemas.microsoft.com/office/drawing/2014/main" id="{C450D853-CC12-2714-CB66-368A3C04F8A5}"/>
              </a:ext>
            </a:extLst>
          </p:cNvPr>
          <p:cNvSpPr txBox="1"/>
          <p:nvPr/>
        </p:nvSpPr>
        <p:spPr>
          <a:xfrm>
            <a:off x="443593" y="6243979"/>
            <a:ext cx="1090433" cy="40011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da-DK" sz="1000" b="1" dirty="0" err="1">
                <a:latin typeface="Arial"/>
                <a:cs typeface="Arial"/>
              </a:rPr>
              <a:t>Spørge-skemaer</a:t>
            </a:r>
            <a:endParaRPr lang="en-US" dirty="0" err="1"/>
          </a:p>
        </p:txBody>
      </p:sp>
      <p:cxnSp>
        <p:nvCxnSpPr>
          <p:cNvPr id="55" name="Straight Connector 44">
            <a:extLst>
              <a:ext uri="{FF2B5EF4-FFF2-40B4-BE49-F238E27FC236}">
                <a16:creationId xmlns:a16="http://schemas.microsoft.com/office/drawing/2014/main" id="{35E65056-FDF0-BFA3-A70B-FDB37DE825E1}"/>
              </a:ext>
            </a:extLst>
          </p:cNvPr>
          <p:cNvCxnSpPr>
            <a:cxnSpLocks/>
            <a:endCxn id="46" idx="2"/>
          </p:cNvCxnSpPr>
          <p:nvPr/>
        </p:nvCxnSpPr>
        <p:spPr>
          <a:xfrm>
            <a:off x="4015228" y="5954227"/>
            <a:ext cx="950191" cy="321790"/>
          </a:xfrm>
          <a:prstGeom prst="line">
            <a:avLst/>
          </a:prstGeom>
          <a:ln>
            <a:solidFill>
              <a:srgbClr val="334D5C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Oval 72">
            <a:extLst>
              <a:ext uri="{FF2B5EF4-FFF2-40B4-BE49-F238E27FC236}">
                <a16:creationId xmlns:a16="http://schemas.microsoft.com/office/drawing/2014/main" id="{973076B8-3B96-636B-DE68-1EE65F0E3AC1}"/>
              </a:ext>
            </a:extLst>
          </p:cNvPr>
          <p:cNvSpPr/>
          <p:nvPr/>
        </p:nvSpPr>
        <p:spPr>
          <a:xfrm>
            <a:off x="792093" y="4043822"/>
            <a:ext cx="1576150" cy="1556614"/>
          </a:xfrm>
          <a:prstGeom prst="ellipse">
            <a:avLst/>
          </a:prstGeom>
          <a:solidFill>
            <a:srgbClr val="334D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7" name="Tekstfelt 122">
            <a:extLst>
              <a:ext uri="{FF2B5EF4-FFF2-40B4-BE49-F238E27FC236}">
                <a16:creationId xmlns:a16="http://schemas.microsoft.com/office/drawing/2014/main" id="{8931FBE9-6899-0B3A-6B16-A955942BD6C1}"/>
              </a:ext>
            </a:extLst>
          </p:cNvPr>
          <p:cNvSpPr txBox="1"/>
          <p:nvPr/>
        </p:nvSpPr>
        <p:spPr>
          <a:xfrm>
            <a:off x="984734" y="4935931"/>
            <a:ext cx="1131809" cy="43088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da-DK" sz="1100" b="1" dirty="0">
                <a:solidFill>
                  <a:schemeClr val="bg1"/>
                </a:solidFill>
                <a:latin typeface="Arial"/>
                <a:cs typeface="Arial"/>
              </a:rPr>
              <a:t>Slut-videomøde</a:t>
            </a:r>
          </a:p>
        </p:txBody>
      </p:sp>
      <p:pic>
        <p:nvPicPr>
          <p:cNvPr id="58" name="Grafik 125" descr="Badge 6 med massiv udfyldning">
            <a:extLst>
              <a:ext uri="{FF2B5EF4-FFF2-40B4-BE49-F238E27FC236}">
                <a16:creationId xmlns:a16="http://schemas.microsoft.com/office/drawing/2014/main" id="{D1C5E36C-F419-606E-0A0C-44B172605BB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796662" y="4218337"/>
            <a:ext cx="444172" cy="444172"/>
          </a:xfrm>
          <a:prstGeom prst="rect">
            <a:avLst/>
          </a:prstGeom>
        </p:spPr>
      </p:pic>
      <p:pic>
        <p:nvPicPr>
          <p:cNvPr id="59" name="Grafik 127" descr="Vlog med massiv udfyldning">
            <a:extLst>
              <a:ext uri="{FF2B5EF4-FFF2-40B4-BE49-F238E27FC236}">
                <a16:creationId xmlns:a16="http://schemas.microsoft.com/office/drawing/2014/main" id="{03EF4C92-C297-43EA-4590-54BEB015203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1218062" y="4256523"/>
            <a:ext cx="715273" cy="715273"/>
          </a:xfrm>
          <a:prstGeom prst="rect">
            <a:avLst/>
          </a:prstGeom>
        </p:spPr>
      </p:pic>
      <p:pic>
        <p:nvPicPr>
          <p:cNvPr id="60" name="Grafik 3" descr="By med massiv udfyldning">
            <a:extLst>
              <a:ext uri="{FF2B5EF4-FFF2-40B4-BE49-F238E27FC236}">
                <a16:creationId xmlns:a16="http://schemas.microsoft.com/office/drawing/2014/main" id="{AD2C77F9-69D2-3744-ADC3-0CB2442BAAE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2648836" y="2769447"/>
            <a:ext cx="914400" cy="914400"/>
          </a:xfrm>
          <a:prstGeom prst="rect">
            <a:avLst/>
          </a:prstGeom>
        </p:spPr>
      </p:pic>
      <p:pic>
        <p:nvPicPr>
          <p:cNvPr id="61" name="Grafik 9" descr="Programmør med massiv udfyldning">
            <a:extLst>
              <a:ext uri="{FF2B5EF4-FFF2-40B4-BE49-F238E27FC236}">
                <a16:creationId xmlns:a16="http://schemas.microsoft.com/office/drawing/2014/main" id="{7FFA129E-14E2-CFE4-13F8-FDFB32A2061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3232467" y="3025340"/>
            <a:ext cx="914400" cy="914400"/>
          </a:xfrm>
          <a:prstGeom prst="rect">
            <a:avLst/>
          </a:prstGeom>
        </p:spPr>
      </p:pic>
      <p:sp>
        <p:nvSpPr>
          <p:cNvPr id="62" name="Tekstfelt 11">
            <a:extLst>
              <a:ext uri="{FF2B5EF4-FFF2-40B4-BE49-F238E27FC236}">
                <a16:creationId xmlns:a16="http://schemas.microsoft.com/office/drawing/2014/main" id="{83CB8D68-6375-D7B4-0290-9460329C6F25}"/>
              </a:ext>
            </a:extLst>
          </p:cNvPr>
          <p:cNvSpPr txBox="1"/>
          <p:nvPr/>
        </p:nvSpPr>
        <p:spPr>
          <a:xfrm>
            <a:off x="2620196" y="3920736"/>
            <a:ext cx="1282722" cy="26161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da-DK" sz="1100" b="1" dirty="0">
                <a:solidFill>
                  <a:schemeClr val="bg1"/>
                </a:solidFill>
                <a:latin typeface="Arial"/>
                <a:cs typeface="Arial"/>
              </a:rPr>
              <a:t>Virtuelt studie</a:t>
            </a:r>
            <a:endParaRPr lang="en-US" dirty="0"/>
          </a:p>
        </p:txBody>
      </p:sp>
      <p:sp>
        <p:nvSpPr>
          <p:cNvPr id="63" name="Pil ned 86">
            <a:extLst>
              <a:ext uri="{FF2B5EF4-FFF2-40B4-BE49-F238E27FC236}">
                <a16:creationId xmlns:a16="http://schemas.microsoft.com/office/drawing/2014/main" id="{6B3E21D5-93BA-EDA0-302D-868271899A3C}"/>
              </a:ext>
            </a:extLst>
          </p:cNvPr>
          <p:cNvSpPr/>
          <p:nvPr/>
        </p:nvSpPr>
        <p:spPr>
          <a:xfrm rot="14328575">
            <a:off x="2331453" y="1756472"/>
            <a:ext cx="290145" cy="302777"/>
          </a:xfrm>
          <a:prstGeom prst="downArrow">
            <a:avLst/>
          </a:prstGeom>
          <a:solidFill>
            <a:srgbClr val="334D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4" name="Pil ned 86">
            <a:extLst>
              <a:ext uri="{FF2B5EF4-FFF2-40B4-BE49-F238E27FC236}">
                <a16:creationId xmlns:a16="http://schemas.microsoft.com/office/drawing/2014/main" id="{9758A43C-CDC1-8413-B953-4CBF4E5CBE66}"/>
              </a:ext>
            </a:extLst>
          </p:cNvPr>
          <p:cNvSpPr/>
          <p:nvPr/>
        </p:nvSpPr>
        <p:spPr>
          <a:xfrm rot="18044972">
            <a:off x="4035085" y="1781365"/>
            <a:ext cx="290145" cy="302777"/>
          </a:xfrm>
          <a:prstGeom prst="downArrow">
            <a:avLst/>
          </a:prstGeom>
          <a:solidFill>
            <a:srgbClr val="334D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5" name="Pil ned 86">
            <a:extLst>
              <a:ext uri="{FF2B5EF4-FFF2-40B4-BE49-F238E27FC236}">
                <a16:creationId xmlns:a16="http://schemas.microsoft.com/office/drawing/2014/main" id="{5577E4B6-5989-6989-F622-2A0E3F2A6D49}"/>
              </a:ext>
            </a:extLst>
          </p:cNvPr>
          <p:cNvSpPr/>
          <p:nvPr/>
        </p:nvSpPr>
        <p:spPr>
          <a:xfrm>
            <a:off x="4883748" y="3154163"/>
            <a:ext cx="290145" cy="854668"/>
          </a:xfrm>
          <a:prstGeom prst="downArrow">
            <a:avLst/>
          </a:prstGeom>
          <a:solidFill>
            <a:srgbClr val="334D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6" name="Pil ned 86">
            <a:extLst>
              <a:ext uri="{FF2B5EF4-FFF2-40B4-BE49-F238E27FC236}">
                <a16:creationId xmlns:a16="http://schemas.microsoft.com/office/drawing/2014/main" id="{ADB16E9B-9B9A-16EB-F0AE-76B084B5DF54}"/>
              </a:ext>
            </a:extLst>
          </p:cNvPr>
          <p:cNvSpPr/>
          <p:nvPr/>
        </p:nvSpPr>
        <p:spPr>
          <a:xfrm rot="3340957">
            <a:off x="4100534" y="5214620"/>
            <a:ext cx="290145" cy="352579"/>
          </a:xfrm>
          <a:prstGeom prst="downArrow">
            <a:avLst/>
          </a:prstGeom>
          <a:solidFill>
            <a:srgbClr val="334D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7" name="Pil ned 86">
            <a:extLst>
              <a:ext uri="{FF2B5EF4-FFF2-40B4-BE49-F238E27FC236}">
                <a16:creationId xmlns:a16="http://schemas.microsoft.com/office/drawing/2014/main" id="{E52FB57A-2708-F7F8-6F75-776237AADE95}"/>
              </a:ext>
            </a:extLst>
          </p:cNvPr>
          <p:cNvSpPr/>
          <p:nvPr/>
        </p:nvSpPr>
        <p:spPr>
          <a:xfrm rot="7599942">
            <a:off x="2235126" y="5171432"/>
            <a:ext cx="290145" cy="313529"/>
          </a:xfrm>
          <a:prstGeom prst="downArrow">
            <a:avLst/>
          </a:prstGeom>
          <a:solidFill>
            <a:srgbClr val="334D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8" name="Grafik 24" descr="Badge med massiv udfyldning">
            <a:extLst>
              <a:ext uri="{FF2B5EF4-FFF2-40B4-BE49-F238E27FC236}">
                <a16:creationId xmlns:a16="http://schemas.microsoft.com/office/drawing/2014/main" id="{883C8D15-8B8A-8C62-80F6-1A7DDFC2DA9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2524570" y="858363"/>
            <a:ext cx="439232" cy="439232"/>
          </a:xfrm>
          <a:prstGeom prst="rect">
            <a:avLst/>
          </a:prstGeom>
        </p:spPr>
      </p:pic>
      <p:pic>
        <p:nvPicPr>
          <p:cNvPr id="69" name="Grafik 40" descr="Cloud Computing med massiv udfyldning">
            <a:extLst>
              <a:ext uri="{FF2B5EF4-FFF2-40B4-BE49-F238E27FC236}">
                <a16:creationId xmlns:a16="http://schemas.microsoft.com/office/drawing/2014/main" id="{74D354C8-94E9-631D-7315-EEBDE21A23C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1"/>
              </a:ext>
            </a:extLst>
          </a:blip>
          <a:stretch>
            <a:fillRect/>
          </a:stretch>
        </p:blipFill>
        <p:spPr>
          <a:xfrm>
            <a:off x="4738233" y="1797229"/>
            <a:ext cx="677387" cy="677387"/>
          </a:xfrm>
          <a:prstGeom prst="rect">
            <a:avLst/>
          </a:prstGeom>
        </p:spPr>
      </p:pic>
      <p:pic>
        <p:nvPicPr>
          <p:cNvPr id="70" name="Grafik 43" descr="Cloud Computing med massiv udfyldning">
            <a:extLst>
              <a:ext uri="{FF2B5EF4-FFF2-40B4-BE49-F238E27FC236}">
                <a16:creationId xmlns:a16="http://schemas.microsoft.com/office/drawing/2014/main" id="{1B24173E-4E73-B8C0-AC2D-0DF7B321C12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1"/>
              </a:ext>
            </a:extLst>
          </a:blip>
          <a:stretch>
            <a:fillRect/>
          </a:stretch>
        </p:blipFill>
        <p:spPr>
          <a:xfrm>
            <a:off x="2974985" y="5139723"/>
            <a:ext cx="677387" cy="6773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558364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94794A-62F2-AB1D-CD28-119F6DC715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3312B230-5E60-437C-8D53-9D410C35ABDD}"/>
              </a:ext>
            </a:extLst>
          </p:cNvPr>
          <p:cNvGrpSpPr/>
          <p:nvPr/>
        </p:nvGrpSpPr>
        <p:grpSpPr>
          <a:xfrm>
            <a:off x="-4388837" y="233072"/>
            <a:ext cx="16475960" cy="10732102"/>
            <a:chOff x="443593" y="40159"/>
            <a:chExt cx="10727202" cy="6748482"/>
          </a:xfrm>
        </p:grpSpPr>
        <p:sp>
          <p:nvSpPr>
            <p:cNvPr id="4" name="Oval 72">
              <a:extLst>
                <a:ext uri="{FF2B5EF4-FFF2-40B4-BE49-F238E27FC236}">
                  <a16:creationId xmlns:a16="http://schemas.microsoft.com/office/drawing/2014/main" id="{AB1757FA-1E3D-2AB5-F6FA-19A6343A841A}"/>
                </a:ext>
              </a:extLst>
            </p:cNvPr>
            <p:cNvSpPr/>
            <p:nvPr/>
          </p:nvSpPr>
          <p:spPr>
            <a:xfrm>
              <a:off x="2363793" y="2618662"/>
              <a:ext cx="1911383" cy="1866529"/>
            </a:xfrm>
            <a:prstGeom prst="ellipse">
              <a:avLst/>
            </a:prstGeom>
            <a:solidFill>
              <a:srgbClr val="334D5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a-DK" sz="14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" name="Oval 72">
              <a:extLst>
                <a:ext uri="{FF2B5EF4-FFF2-40B4-BE49-F238E27FC236}">
                  <a16:creationId xmlns:a16="http://schemas.microsoft.com/office/drawing/2014/main" id="{51961900-B1D9-D826-26D5-977A08A35E06}"/>
                </a:ext>
              </a:extLst>
            </p:cNvPr>
            <p:cNvSpPr/>
            <p:nvPr/>
          </p:nvSpPr>
          <p:spPr>
            <a:xfrm>
              <a:off x="818473" y="1556304"/>
              <a:ext cx="1576150" cy="1556614"/>
            </a:xfrm>
            <a:prstGeom prst="ellipse">
              <a:avLst/>
            </a:prstGeom>
            <a:solidFill>
              <a:srgbClr val="334D5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a-DK" sz="14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6" name="Grafik 17" descr="Badge 1 med massiv udfyldning">
              <a:extLst>
                <a:ext uri="{FF2B5EF4-FFF2-40B4-BE49-F238E27FC236}">
                  <a16:creationId xmlns:a16="http://schemas.microsoft.com/office/drawing/2014/main" id="{BC461C4B-7C1D-1BD0-3D21-C022AF46803B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>
              <a:off x="773911" y="1793370"/>
              <a:ext cx="439232" cy="439232"/>
            </a:xfrm>
            <a:prstGeom prst="rect">
              <a:avLst/>
            </a:prstGeom>
          </p:spPr>
        </p:pic>
        <p:pic>
          <p:nvPicPr>
            <p:cNvPr id="7" name="Grafik 19" descr="Internet kontur">
              <a:extLst>
                <a:ext uri="{FF2B5EF4-FFF2-40B4-BE49-F238E27FC236}">
                  <a16:creationId xmlns:a16="http://schemas.microsoft.com/office/drawing/2014/main" id="{4A0A4238-C10E-3060-5D8E-45F596CD687C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152504" y="1632994"/>
              <a:ext cx="914400" cy="914400"/>
            </a:xfrm>
            <a:prstGeom prst="rect">
              <a:avLst/>
            </a:prstGeom>
          </p:spPr>
        </p:pic>
        <p:sp>
          <p:nvSpPr>
            <p:cNvPr id="8" name="Tekstfelt 21">
              <a:extLst>
                <a:ext uri="{FF2B5EF4-FFF2-40B4-BE49-F238E27FC236}">
                  <a16:creationId xmlns:a16="http://schemas.microsoft.com/office/drawing/2014/main" id="{9EB0B14E-BE34-786D-D6D0-2CF0867EEE65}"/>
                </a:ext>
              </a:extLst>
            </p:cNvPr>
            <p:cNvSpPr txBox="1"/>
            <p:nvPr/>
          </p:nvSpPr>
          <p:spPr>
            <a:xfrm>
              <a:off x="1065526" y="2465382"/>
              <a:ext cx="1090433" cy="600164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pPr algn="ctr"/>
              <a:r>
                <a:rPr lang="da-DK" sz="1100" b="1" dirty="0">
                  <a:solidFill>
                    <a:schemeClr val="bg1"/>
                  </a:solidFill>
                  <a:latin typeface="Arial"/>
                  <a:cs typeface="Arial"/>
                </a:rPr>
                <a:t>Skriver sig op på hjemmeside</a:t>
              </a:r>
              <a:endParaRPr lang="en-US" dirty="0">
                <a:solidFill>
                  <a:schemeClr val="bg1"/>
                </a:solidFill>
              </a:endParaRPr>
            </a:p>
          </p:txBody>
        </p:sp>
        <p:sp>
          <p:nvSpPr>
            <p:cNvPr id="9" name="Oval 72">
              <a:extLst>
                <a:ext uri="{FF2B5EF4-FFF2-40B4-BE49-F238E27FC236}">
                  <a16:creationId xmlns:a16="http://schemas.microsoft.com/office/drawing/2014/main" id="{FC11CEA6-C687-E5F5-D355-008221FC299B}"/>
                </a:ext>
              </a:extLst>
            </p:cNvPr>
            <p:cNvSpPr/>
            <p:nvPr/>
          </p:nvSpPr>
          <p:spPr>
            <a:xfrm>
              <a:off x="2536890" y="684570"/>
              <a:ext cx="1576150" cy="1556614"/>
            </a:xfrm>
            <a:prstGeom prst="ellipse">
              <a:avLst/>
            </a:prstGeom>
            <a:solidFill>
              <a:srgbClr val="334D5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a-DK" sz="14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" name="Tekstfelt 30">
              <a:extLst>
                <a:ext uri="{FF2B5EF4-FFF2-40B4-BE49-F238E27FC236}">
                  <a16:creationId xmlns:a16="http://schemas.microsoft.com/office/drawing/2014/main" id="{EBF676BE-EAFC-2E9D-B80B-AC81B9E22546}"/>
                </a:ext>
              </a:extLst>
            </p:cNvPr>
            <p:cNvSpPr txBox="1"/>
            <p:nvPr/>
          </p:nvSpPr>
          <p:spPr>
            <a:xfrm>
              <a:off x="2807659" y="1607226"/>
              <a:ext cx="1216745" cy="261610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r>
                <a:rPr lang="da-DK" sz="1100" b="1" dirty="0">
                  <a:solidFill>
                    <a:schemeClr val="bg1"/>
                  </a:solidFill>
                  <a:latin typeface="Arial"/>
                  <a:cs typeface="Arial"/>
                </a:rPr>
                <a:t>Samtykke</a:t>
              </a:r>
            </a:p>
          </p:txBody>
        </p:sp>
        <p:sp>
          <p:nvSpPr>
            <p:cNvPr id="11" name="Oval 72">
              <a:extLst>
                <a:ext uri="{FF2B5EF4-FFF2-40B4-BE49-F238E27FC236}">
                  <a16:creationId xmlns:a16="http://schemas.microsoft.com/office/drawing/2014/main" id="{B03D5F48-249E-1739-B83F-4959AD4010AC}"/>
                </a:ext>
              </a:extLst>
            </p:cNvPr>
            <p:cNvSpPr/>
            <p:nvPr/>
          </p:nvSpPr>
          <p:spPr>
            <a:xfrm>
              <a:off x="4255307" y="1574361"/>
              <a:ext cx="1576150" cy="1556614"/>
            </a:xfrm>
            <a:prstGeom prst="ellipse">
              <a:avLst/>
            </a:prstGeom>
            <a:solidFill>
              <a:srgbClr val="334D5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a-DK" sz="14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12" name="Grafik 34" descr="Badge 3 med massiv udfyldning">
              <a:extLst>
                <a:ext uri="{FF2B5EF4-FFF2-40B4-BE49-F238E27FC236}">
                  <a16:creationId xmlns:a16="http://schemas.microsoft.com/office/drawing/2014/main" id="{17D4C893-DD7D-C927-E4B4-8BBC833DC868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4307345" y="1704145"/>
              <a:ext cx="411303" cy="411303"/>
            </a:xfrm>
            <a:prstGeom prst="rect">
              <a:avLst/>
            </a:prstGeom>
          </p:spPr>
        </p:pic>
        <p:sp>
          <p:nvSpPr>
            <p:cNvPr id="13" name="Tekstfelt 37">
              <a:extLst>
                <a:ext uri="{FF2B5EF4-FFF2-40B4-BE49-F238E27FC236}">
                  <a16:creationId xmlns:a16="http://schemas.microsoft.com/office/drawing/2014/main" id="{2528AC98-5DF0-36A2-1C25-FDBE2A7C1FBD}"/>
                </a:ext>
              </a:extLst>
            </p:cNvPr>
            <p:cNvSpPr txBox="1"/>
            <p:nvPr/>
          </p:nvSpPr>
          <p:spPr>
            <a:xfrm>
              <a:off x="4384436" y="2438347"/>
              <a:ext cx="1282722" cy="261610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pPr algn="ctr"/>
              <a:r>
                <a:rPr lang="da-DK" sz="1100" b="1" dirty="0">
                  <a:solidFill>
                    <a:schemeClr val="bg1"/>
                  </a:solidFill>
                  <a:latin typeface="Arial"/>
                  <a:cs typeface="Arial"/>
                </a:rPr>
                <a:t>Første målinger</a:t>
              </a:r>
            </a:p>
          </p:txBody>
        </p:sp>
        <p:cxnSp>
          <p:nvCxnSpPr>
            <p:cNvPr id="14" name="Straight Connector 44">
              <a:extLst>
                <a:ext uri="{FF2B5EF4-FFF2-40B4-BE49-F238E27FC236}">
                  <a16:creationId xmlns:a16="http://schemas.microsoft.com/office/drawing/2014/main" id="{994579E6-48AD-0C92-0CCA-504295B7BFA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520837" y="882064"/>
              <a:ext cx="621240" cy="852962"/>
            </a:xfrm>
            <a:prstGeom prst="line">
              <a:avLst/>
            </a:prstGeom>
            <a:ln>
              <a:solidFill>
                <a:srgbClr val="334D5C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Oval 72">
              <a:extLst>
                <a:ext uri="{FF2B5EF4-FFF2-40B4-BE49-F238E27FC236}">
                  <a16:creationId xmlns:a16="http://schemas.microsoft.com/office/drawing/2014/main" id="{32DCC924-8130-FFA8-262F-9C3B49455A49}"/>
                </a:ext>
              </a:extLst>
            </p:cNvPr>
            <p:cNvSpPr/>
            <p:nvPr/>
          </p:nvSpPr>
          <p:spPr>
            <a:xfrm>
              <a:off x="5978785" y="52730"/>
              <a:ext cx="1013366" cy="1025249"/>
            </a:xfrm>
            <a:prstGeom prst="ellipse">
              <a:avLst/>
            </a:prstGeom>
            <a:solidFill>
              <a:srgbClr val="B8D4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a-DK" sz="14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16" name="Grafik 45" descr="Kasse åben med massiv udfyldning">
              <a:extLst>
                <a:ext uri="{FF2B5EF4-FFF2-40B4-BE49-F238E27FC236}">
                  <a16:creationId xmlns:a16="http://schemas.microsoft.com/office/drawing/2014/main" id="{3E979AC4-7C4A-CD5A-009A-175BEBF3CE18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6246811" y="132878"/>
              <a:ext cx="457948" cy="457948"/>
            </a:xfrm>
            <a:prstGeom prst="rect">
              <a:avLst/>
            </a:prstGeom>
          </p:spPr>
        </p:pic>
        <p:sp>
          <p:nvSpPr>
            <p:cNvPr id="17" name="Tekstfelt 46">
              <a:extLst>
                <a:ext uri="{FF2B5EF4-FFF2-40B4-BE49-F238E27FC236}">
                  <a16:creationId xmlns:a16="http://schemas.microsoft.com/office/drawing/2014/main" id="{2CFD16BE-64A1-D7ED-B3C1-11217CB75DE9}"/>
                </a:ext>
              </a:extLst>
            </p:cNvPr>
            <p:cNvSpPr txBox="1"/>
            <p:nvPr/>
          </p:nvSpPr>
          <p:spPr>
            <a:xfrm>
              <a:off x="5924485" y="549042"/>
              <a:ext cx="1090433" cy="400110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pPr algn="ctr"/>
              <a:r>
                <a:rPr lang="da-DK" sz="1000" b="1" dirty="0">
                  <a:latin typeface="Arial"/>
                  <a:cs typeface="Arial"/>
                </a:rPr>
                <a:t>Pakke med posten</a:t>
              </a:r>
              <a:endParaRPr lang="en-US" dirty="0"/>
            </a:p>
          </p:txBody>
        </p:sp>
        <p:sp>
          <p:nvSpPr>
            <p:cNvPr id="18" name="Tekstfelt 2">
              <a:extLst>
                <a:ext uri="{FF2B5EF4-FFF2-40B4-BE49-F238E27FC236}">
                  <a16:creationId xmlns:a16="http://schemas.microsoft.com/office/drawing/2014/main" id="{2ECAC945-A9AA-BA1C-B501-D81A29C3B920}"/>
                </a:ext>
              </a:extLst>
            </p:cNvPr>
            <p:cNvSpPr txBox="1"/>
            <p:nvPr/>
          </p:nvSpPr>
          <p:spPr>
            <a:xfrm>
              <a:off x="7014917" y="40159"/>
              <a:ext cx="3153053" cy="476726"/>
            </a:xfrm>
            <a:prstGeom prst="roundRect">
              <a:avLst/>
            </a:prstGeom>
            <a:solidFill>
              <a:schemeClr val="tx2">
                <a:lumMod val="20000"/>
                <a:lumOff val="80000"/>
                <a:alpha val="50000"/>
              </a:schemeClr>
            </a:solidFill>
          </p:spPr>
          <p:txBody>
            <a:bodyPr wrap="square" lIns="91440" tIns="45720" rIns="91440" bIns="45720" rtlCol="0" anchor="t">
              <a:spAutoFit/>
            </a:bodyPr>
            <a:lstStyle/>
            <a:p>
              <a:r>
                <a:rPr lang="en-US" sz="1100" b="1" err="1">
                  <a:latin typeface="Arial"/>
                  <a:cs typeface="Arial"/>
                </a:rPr>
                <a:t>Søvnapnø</a:t>
              </a:r>
              <a:r>
                <a:rPr lang="en-US" sz="1100" b="1">
                  <a:latin typeface="Arial"/>
                  <a:cs typeface="Arial"/>
                </a:rPr>
                <a:t>-apparat</a:t>
              </a:r>
            </a:p>
            <a:p>
              <a:r>
                <a:rPr lang="en-US" sz="1100" b="1" dirty="0">
                  <a:latin typeface="Arial"/>
                  <a:cs typeface="Arial"/>
                </a:rPr>
                <a:t>1 </a:t>
              </a:r>
              <a:r>
                <a:rPr lang="en-US" sz="1100" b="1" dirty="0" err="1">
                  <a:latin typeface="Arial"/>
                  <a:cs typeface="Arial"/>
                </a:rPr>
                <a:t>nats</a:t>
              </a:r>
              <a:r>
                <a:rPr lang="en-US" sz="1100" b="1" dirty="0">
                  <a:latin typeface="Arial"/>
                  <a:cs typeface="Arial"/>
                </a:rPr>
                <a:t> </a:t>
              </a:r>
              <a:r>
                <a:rPr lang="en-US" sz="1100" b="1" dirty="0" err="1">
                  <a:latin typeface="Arial"/>
                  <a:cs typeface="Arial"/>
                </a:rPr>
                <a:t>måling</a:t>
              </a:r>
            </a:p>
          </p:txBody>
        </p:sp>
        <p:pic>
          <p:nvPicPr>
            <p:cNvPr id="19" name="Grafik 54" descr="Sove med massiv udfyldning">
              <a:extLst>
                <a:ext uri="{FF2B5EF4-FFF2-40B4-BE49-F238E27FC236}">
                  <a16:creationId xmlns:a16="http://schemas.microsoft.com/office/drawing/2014/main" id="{877F6AC1-D8CB-2F9B-420A-9E16DC5BEA9F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9485333" y="78265"/>
              <a:ext cx="457200" cy="457200"/>
            </a:xfrm>
            <a:prstGeom prst="rect">
              <a:avLst/>
            </a:prstGeom>
          </p:spPr>
        </p:pic>
        <p:sp>
          <p:nvSpPr>
            <p:cNvPr id="20" name="Tekstfelt 5">
              <a:extLst>
                <a:ext uri="{FF2B5EF4-FFF2-40B4-BE49-F238E27FC236}">
                  <a16:creationId xmlns:a16="http://schemas.microsoft.com/office/drawing/2014/main" id="{3E19CDC6-FAD7-0AA1-ABE3-912BFAB47ECA}"/>
                </a:ext>
              </a:extLst>
            </p:cNvPr>
            <p:cNvSpPr txBox="1"/>
            <p:nvPr/>
          </p:nvSpPr>
          <p:spPr>
            <a:xfrm>
              <a:off x="7014917" y="567622"/>
              <a:ext cx="3153053" cy="476726"/>
            </a:xfrm>
            <a:prstGeom prst="roundRect">
              <a:avLst/>
            </a:prstGeom>
            <a:solidFill>
              <a:schemeClr val="tx2">
                <a:lumMod val="20000"/>
                <a:lumOff val="80000"/>
                <a:alpha val="50000"/>
              </a:schemeClr>
            </a:solidFill>
          </p:spPr>
          <p:txBody>
            <a:bodyPr wrap="square" lIns="91440" tIns="45720" rIns="91440" bIns="45720" rtlCol="0" anchor="t">
              <a:spAutoFit/>
            </a:bodyPr>
            <a:lstStyle/>
            <a:p>
              <a:r>
                <a:rPr lang="en-US" sz="1100" b="1" err="1">
                  <a:latin typeface="Arial"/>
                  <a:cs typeface="Arial"/>
                </a:rPr>
                <a:t>Aktivitetsmåler</a:t>
              </a:r>
              <a:endParaRPr lang="en-US" sz="1100" b="1" dirty="0">
                <a:latin typeface="Arial"/>
                <a:cs typeface="Arial"/>
              </a:endParaRPr>
            </a:p>
            <a:p>
              <a:r>
                <a:rPr lang="en-US" sz="1100" b="1" dirty="0">
                  <a:latin typeface="Arial"/>
                  <a:cs typeface="Arial"/>
                </a:rPr>
                <a:t>7 </a:t>
              </a:r>
              <a:r>
                <a:rPr lang="en-US" sz="1100" b="1" dirty="0" err="1">
                  <a:latin typeface="Arial"/>
                  <a:cs typeface="Arial"/>
                </a:rPr>
                <a:t>dages</a:t>
              </a:r>
              <a:r>
                <a:rPr lang="en-US" sz="1100" b="1" dirty="0">
                  <a:latin typeface="Arial"/>
                  <a:cs typeface="Arial"/>
                </a:rPr>
                <a:t> </a:t>
              </a:r>
              <a:r>
                <a:rPr lang="en-US" sz="1100" b="1" dirty="0" err="1">
                  <a:latin typeface="Arial"/>
                  <a:cs typeface="Arial"/>
                </a:rPr>
                <a:t>måling</a:t>
              </a:r>
            </a:p>
          </p:txBody>
        </p:sp>
        <p:pic>
          <p:nvPicPr>
            <p:cNvPr id="21" name="Grafik 60" descr="Kør/Afspil med massiv udfyldning">
              <a:extLst>
                <a:ext uri="{FF2B5EF4-FFF2-40B4-BE49-F238E27FC236}">
                  <a16:creationId xmlns:a16="http://schemas.microsoft.com/office/drawing/2014/main" id="{39F552EC-FAE9-FF1F-92D0-DB693E8584D1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9485333" y="587821"/>
              <a:ext cx="436327" cy="436327"/>
            </a:xfrm>
            <a:prstGeom prst="rect">
              <a:avLst/>
            </a:prstGeom>
          </p:spPr>
        </p:pic>
        <p:cxnSp>
          <p:nvCxnSpPr>
            <p:cNvPr id="22" name="Straight Connector 44">
              <a:extLst>
                <a:ext uri="{FF2B5EF4-FFF2-40B4-BE49-F238E27FC236}">
                  <a16:creationId xmlns:a16="http://schemas.microsoft.com/office/drawing/2014/main" id="{6105A8C4-D1AE-70C3-BBA6-A14A07EFEF6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831457" y="1988404"/>
              <a:ext cx="1160694" cy="314732"/>
            </a:xfrm>
            <a:prstGeom prst="line">
              <a:avLst/>
            </a:prstGeom>
            <a:ln>
              <a:solidFill>
                <a:srgbClr val="334D5C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Oval 72">
              <a:extLst>
                <a:ext uri="{FF2B5EF4-FFF2-40B4-BE49-F238E27FC236}">
                  <a16:creationId xmlns:a16="http://schemas.microsoft.com/office/drawing/2014/main" id="{A090C13A-6901-8A12-76D5-1D41CD9EAE9F}"/>
                </a:ext>
              </a:extLst>
            </p:cNvPr>
            <p:cNvSpPr/>
            <p:nvPr/>
          </p:nvSpPr>
          <p:spPr>
            <a:xfrm>
              <a:off x="6973751" y="1391487"/>
              <a:ext cx="1013366" cy="1025249"/>
            </a:xfrm>
            <a:prstGeom prst="ellipse">
              <a:avLst/>
            </a:prstGeom>
            <a:solidFill>
              <a:srgbClr val="B8D4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a-DK" sz="14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24" name="Grafik 13" descr="Hjerte med pulse med massiv udfyldning">
              <a:extLst>
                <a:ext uri="{FF2B5EF4-FFF2-40B4-BE49-F238E27FC236}">
                  <a16:creationId xmlns:a16="http://schemas.microsoft.com/office/drawing/2014/main" id="{F6EDBAD9-076C-1D74-03FB-AA8E1B9F9E5A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7196653" y="1409987"/>
              <a:ext cx="524517" cy="524517"/>
            </a:xfrm>
            <a:prstGeom prst="rect">
              <a:avLst/>
            </a:prstGeom>
          </p:spPr>
        </p:pic>
        <p:sp>
          <p:nvSpPr>
            <p:cNvPr id="25" name="Tekstfelt 16">
              <a:extLst>
                <a:ext uri="{FF2B5EF4-FFF2-40B4-BE49-F238E27FC236}">
                  <a16:creationId xmlns:a16="http://schemas.microsoft.com/office/drawing/2014/main" id="{1BFB1640-4416-2C3D-3C58-F38A17E2F77C}"/>
                </a:ext>
              </a:extLst>
            </p:cNvPr>
            <p:cNvSpPr txBox="1"/>
            <p:nvPr/>
          </p:nvSpPr>
          <p:spPr>
            <a:xfrm>
              <a:off x="6911185" y="1846403"/>
              <a:ext cx="1090433" cy="400110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pPr algn="ctr"/>
              <a:r>
                <a:rPr lang="da-DK" sz="1000" b="1" dirty="0">
                  <a:latin typeface="Arial"/>
                  <a:cs typeface="Arial"/>
                </a:rPr>
                <a:t>Hjerterytmemålinger</a:t>
              </a:r>
              <a:endParaRPr lang="en-US" dirty="0"/>
            </a:p>
          </p:txBody>
        </p:sp>
        <p:sp>
          <p:nvSpPr>
            <p:cNvPr id="26" name="Tekstfelt 22">
              <a:extLst>
                <a:ext uri="{FF2B5EF4-FFF2-40B4-BE49-F238E27FC236}">
                  <a16:creationId xmlns:a16="http://schemas.microsoft.com/office/drawing/2014/main" id="{FB450D4C-C528-1683-2C1D-ACE09A473942}"/>
                </a:ext>
              </a:extLst>
            </p:cNvPr>
            <p:cNvSpPr txBox="1"/>
            <p:nvPr/>
          </p:nvSpPr>
          <p:spPr>
            <a:xfrm>
              <a:off x="8017742" y="1668815"/>
              <a:ext cx="3153053" cy="476726"/>
            </a:xfrm>
            <a:prstGeom prst="roundRect">
              <a:avLst/>
            </a:prstGeom>
            <a:solidFill>
              <a:schemeClr val="tx2">
                <a:lumMod val="20000"/>
                <a:lumOff val="80000"/>
                <a:alpha val="50000"/>
              </a:schemeClr>
            </a:solidFill>
          </p:spPr>
          <p:txBody>
            <a:bodyPr wrap="square" lIns="91440" tIns="45720" rIns="91440" bIns="45720" rtlCol="0" anchor="t">
              <a:spAutoFit/>
            </a:bodyPr>
            <a:lstStyle/>
            <a:p>
              <a:r>
                <a:rPr lang="en-US" sz="1100" b="1" dirty="0" err="1">
                  <a:latin typeface="Arial"/>
                  <a:cs typeface="Arial"/>
                </a:rPr>
                <a:t>Vha</a:t>
              </a:r>
              <a:r>
                <a:rPr lang="en-US" sz="1100" b="1" dirty="0">
                  <a:latin typeface="Arial"/>
                  <a:cs typeface="Arial"/>
                </a:rPr>
                <a:t>. </a:t>
              </a:r>
              <a:r>
                <a:rPr lang="en-US" sz="1100" b="1" dirty="0" err="1">
                  <a:latin typeface="Arial"/>
                  <a:cs typeface="Arial"/>
                </a:rPr>
                <a:t>kamera</a:t>
              </a:r>
              <a:r>
                <a:rPr lang="en-US" sz="1100" b="1" dirty="0">
                  <a:latin typeface="Arial"/>
                  <a:cs typeface="Arial"/>
                </a:rPr>
                <a:t> </a:t>
              </a:r>
              <a:r>
                <a:rPr lang="en-US" sz="1100" b="1" dirty="0" err="1">
                  <a:latin typeface="Arial"/>
                  <a:cs typeface="Arial"/>
                </a:rPr>
                <a:t>og</a:t>
              </a:r>
              <a:r>
                <a:rPr lang="en-US" sz="1100" b="1" dirty="0">
                  <a:latin typeface="Arial"/>
                  <a:cs typeface="Arial"/>
                </a:rPr>
                <a:t> finger </a:t>
              </a:r>
              <a:r>
                <a:rPr lang="en-US" sz="1100" b="1" dirty="0" err="1">
                  <a:latin typeface="Arial"/>
                  <a:cs typeface="Arial"/>
                </a:rPr>
                <a:t>på</a:t>
              </a:r>
              <a:r>
                <a:rPr lang="en-US" sz="1100" b="1" dirty="0">
                  <a:latin typeface="Arial"/>
                  <a:cs typeface="Arial"/>
                </a:rPr>
                <a:t> </a:t>
              </a:r>
              <a:r>
                <a:rPr lang="en-US" sz="1100" b="1" dirty="0" err="1">
                  <a:latin typeface="Arial"/>
                  <a:cs typeface="Arial"/>
                </a:rPr>
                <a:t>telefonen</a:t>
              </a:r>
              <a:endParaRPr lang="en-US" sz="1100" b="1" dirty="0">
                <a:latin typeface="Arial"/>
                <a:cs typeface="Arial"/>
              </a:endParaRPr>
            </a:p>
            <a:p>
              <a:r>
                <a:rPr lang="en-US" sz="1100" b="1" dirty="0">
                  <a:latin typeface="Arial"/>
                  <a:cs typeface="Arial"/>
                </a:rPr>
                <a:t>2 </a:t>
              </a:r>
              <a:r>
                <a:rPr lang="en-US" sz="1100" b="1" dirty="0" err="1">
                  <a:latin typeface="Arial"/>
                  <a:cs typeface="Arial"/>
                </a:rPr>
                <a:t>gange</a:t>
              </a:r>
              <a:r>
                <a:rPr lang="en-US" sz="1100" b="1" dirty="0">
                  <a:latin typeface="Arial"/>
                  <a:cs typeface="Arial"/>
                </a:rPr>
                <a:t> om </a:t>
              </a:r>
              <a:r>
                <a:rPr lang="en-US" sz="1100" b="1" dirty="0" err="1">
                  <a:latin typeface="Arial"/>
                  <a:cs typeface="Arial"/>
                </a:rPr>
                <a:t>dagen</a:t>
              </a:r>
              <a:r>
                <a:rPr lang="en-US" sz="1100" b="1" dirty="0">
                  <a:latin typeface="Arial"/>
                  <a:cs typeface="Arial"/>
                </a:rPr>
                <a:t> </a:t>
              </a:r>
              <a:r>
                <a:rPr lang="en-US" sz="1100" b="1" dirty="0" err="1">
                  <a:latin typeface="Arial"/>
                  <a:cs typeface="Arial"/>
                </a:rPr>
                <a:t>i</a:t>
              </a:r>
              <a:r>
                <a:rPr lang="en-US" sz="1100" b="1" dirty="0">
                  <a:latin typeface="Arial"/>
                  <a:cs typeface="Arial"/>
                </a:rPr>
                <a:t> 18 </a:t>
              </a:r>
              <a:r>
                <a:rPr lang="en-US" sz="1100" b="1" dirty="0" err="1">
                  <a:latin typeface="Arial"/>
                  <a:cs typeface="Arial"/>
                </a:rPr>
                <a:t>uger</a:t>
              </a:r>
            </a:p>
          </p:txBody>
        </p:sp>
        <p:pic>
          <p:nvPicPr>
            <p:cNvPr id="27" name="Grafik 25" descr="Startside1 med massiv udfyldning">
              <a:extLst>
                <a:ext uri="{FF2B5EF4-FFF2-40B4-BE49-F238E27FC236}">
                  <a16:creationId xmlns:a16="http://schemas.microsoft.com/office/drawing/2014/main" id="{7A6D9189-87D4-17C8-E51F-6E83FCD93312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10464871" y="1635179"/>
              <a:ext cx="480269" cy="480269"/>
            </a:xfrm>
            <a:prstGeom prst="rect">
              <a:avLst/>
            </a:prstGeom>
          </p:spPr>
        </p:pic>
        <p:cxnSp>
          <p:nvCxnSpPr>
            <p:cNvPr id="28" name="Straight Connector 44">
              <a:extLst>
                <a:ext uri="{FF2B5EF4-FFF2-40B4-BE49-F238E27FC236}">
                  <a16:creationId xmlns:a16="http://schemas.microsoft.com/office/drawing/2014/main" id="{501D2BA3-3E99-7B7C-BC1F-E7CE8BF739E7}"/>
                </a:ext>
              </a:extLst>
            </p:cNvPr>
            <p:cNvCxnSpPr>
              <a:cxnSpLocks/>
            </p:cNvCxnSpPr>
            <p:nvPr/>
          </p:nvCxnSpPr>
          <p:spPr>
            <a:xfrm>
              <a:off x="5782466" y="2664941"/>
              <a:ext cx="1191285" cy="350924"/>
            </a:xfrm>
            <a:prstGeom prst="line">
              <a:avLst/>
            </a:prstGeom>
            <a:ln>
              <a:solidFill>
                <a:srgbClr val="334D5C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Oval 72">
              <a:extLst>
                <a:ext uri="{FF2B5EF4-FFF2-40B4-BE49-F238E27FC236}">
                  <a16:creationId xmlns:a16="http://schemas.microsoft.com/office/drawing/2014/main" id="{92C3B6B7-D3F3-3A41-1A14-6D5A084D6A59}"/>
                </a:ext>
              </a:extLst>
            </p:cNvPr>
            <p:cNvSpPr/>
            <p:nvPr/>
          </p:nvSpPr>
          <p:spPr>
            <a:xfrm>
              <a:off x="6973751" y="2490326"/>
              <a:ext cx="1013366" cy="1025249"/>
            </a:xfrm>
            <a:prstGeom prst="ellipse">
              <a:avLst/>
            </a:prstGeom>
            <a:solidFill>
              <a:srgbClr val="B8D4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a-DK" sz="14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30" name="Grafik 42" descr="Clipboard med massiv udfyldning">
              <a:extLst>
                <a:ext uri="{FF2B5EF4-FFF2-40B4-BE49-F238E27FC236}">
                  <a16:creationId xmlns:a16="http://schemas.microsoft.com/office/drawing/2014/main" id="{CE99DB9C-8CC5-4932-33BF-230AE2867A02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7277921" y="2597925"/>
              <a:ext cx="405025" cy="405025"/>
            </a:xfrm>
            <a:prstGeom prst="rect">
              <a:avLst/>
            </a:prstGeom>
          </p:spPr>
        </p:pic>
        <p:sp>
          <p:nvSpPr>
            <p:cNvPr id="31" name="Tekstfelt 48">
              <a:extLst>
                <a:ext uri="{FF2B5EF4-FFF2-40B4-BE49-F238E27FC236}">
                  <a16:creationId xmlns:a16="http://schemas.microsoft.com/office/drawing/2014/main" id="{ED3550D0-A275-C033-3947-AB8604D68132}"/>
                </a:ext>
              </a:extLst>
            </p:cNvPr>
            <p:cNvSpPr txBox="1"/>
            <p:nvPr/>
          </p:nvSpPr>
          <p:spPr>
            <a:xfrm>
              <a:off x="6969576" y="2999279"/>
              <a:ext cx="1013269" cy="400110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pPr algn="ctr"/>
              <a:r>
                <a:rPr lang="da-DK" sz="1000" b="1" dirty="0" err="1">
                  <a:latin typeface="Arial"/>
                  <a:cs typeface="Arial"/>
                </a:rPr>
                <a:t>Spørge-skemaer</a:t>
              </a:r>
              <a:endParaRPr lang="en-US" dirty="0" err="1"/>
            </a:p>
          </p:txBody>
        </p:sp>
        <p:sp>
          <p:nvSpPr>
            <p:cNvPr id="32" name="Oval 72">
              <a:extLst>
                <a:ext uri="{FF2B5EF4-FFF2-40B4-BE49-F238E27FC236}">
                  <a16:creationId xmlns:a16="http://schemas.microsoft.com/office/drawing/2014/main" id="{85C5D9CF-F726-D35C-825B-158EF10C2423}"/>
                </a:ext>
              </a:extLst>
            </p:cNvPr>
            <p:cNvSpPr/>
            <p:nvPr/>
          </p:nvSpPr>
          <p:spPr>
            <a:xfrm>
              <a:off x="4265242" y="4040069"/>
              <a:ext cx="1576150" cy="1556614"/>
            </a:xfrm>
            <a:prstGeom prst="ellipse">
              <a:avLst/>
            </a:prstGeom>
            <a:solidFill>
              <a:srgbClr val="334D5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a-DK" sz="14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33" name="Grafik 58" descr="Badge 4 med massiv udfyldning">
              <a:extLst>
                <a:ext uri="{FF2B5EF4-FFF2-40B4-BE49-F238E27FC236}">
                  <a16:creationId xmlns:a16="http://schemas.microsoft.com/office/drawing/2014/main" id="{BB8DE33B-1D2D-5815-F242-8CC1ABA2FDB3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4289166" y="4167808"/>
              <a:ext cx="436521" cy="436521"/>
            </a:xfrm>
            <a:prstGeom prst="rect">
              <a:avLst/>
            </a:prstGeom>
          </p:spPr>
        </p:pic>
        <p:pic>
          <p:nvPicPr>
            <p:cNvPr id="34" name="Grafik 61" descr="Onlinemøde med massiv udfyldning">
              <a:extLst>
                <a:ext uri="{FF2B5EF4-FFF2-40B4-BE49-F238E27FC236}">
                  <a16:creationId xmlns:a16="http://schemas.microsoft.com/office/drawing/2014/main" id="{A2730229-CB1B-6F6B-6394-070585AF3994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4696576" y="4182725"/>
              <a:ext cx="713481" cy="713481"/>
            </a:xfrm>
            <a:prstGeom prst="rect">
              <a:avLst/>
            </a:prstGeom>
          </p:spPr>
        </p:pic>
        <p:pic>
          <p:nvPicPr>
            <p:cNvPr id="35" name="Grafik 63" descr="Underskrift med massiv udfyldning">
              <a:extLst>
                <a:ext uri="{FF2B5EF4-FFF2-40B4-BE49-F238E27FC236}">
                  <a16:creationId xmlns:a16="http://schemas.microsoft.com/office/drawing/2014/main" id="{F7798731-4336-21F0-94D4-49CBA58DD7BF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p:blipFill>
          <p:spPr>
            <a:xfrm>
              <a:off x="3012331" y="942031"/>
              <a:ext cx="614273" cy="614273"/>
            </a:xfrm>
            <a:prstGeom prst="rect">
              <a:avLst/>
            </a:prstGeom>
          </p:spPr>
        </p:pic>
        <p:sp>
          <p:nvSpPr>
            <p:cNvPr id="36" name="Tekstfelt 65">
              <a:extLst>
                <a:ext uri="{FF2B5EF4-FFF2-40B4-BE49-F238E27FC236}">
                  <a16:creationId xmlns:a16="http://schemas.microsoft.com/office/drawing/2014/main" id="{AA5D5F23-F2B0-A413-26AD-2E07D6C2C87B}"/>
                </a:ext>
              </a:extLst>
            </p:cNvPr>
            <p:cNvSpPr txBox="1"/>
            <p:nvPr/>
          </p:nvSpPr>
          <p:spPr>
            <a:xfrm>
              <a:off x="4361151" y="4864432"/>
              <a:ext cx="1333292" cy="600164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pPr algn="ctr"/>
              <a:r>
                <a:rPr lang="da-DK" sz="1100" b="1" dirty="0">
                  <a:solidFill>
                    <a:schemeClr val="bg1"/>
                  </a:solidFill>
                  <a:latin typeface="Arial"/>
                  <a:cs typeface="Arial"/>
                </a:rPr>
                <a:t>Videomøde om søvnapnø-målingen</a:t>
              </a:r>
              <a:endParaRPr lang="en-US" dirty="0">
                <a:solidFill>
                  <a:schemeClr val="bg1"/>
                </a:solidFill>
              </a:endParaRPr>
            </a:p>
          </p:txBody>
        </p:sp>
        <p:cxnSp>
          <p:nvCxnSpPr>
            <p:cNvPr id="37" name="Straight Connector 44">
              <a:extLst>
                <a:ext uri="{FF2B5EF4-FFF2-40B4-BE49-F238E27FC236}">
                  <a16:creationId xmlns:a16="http://schemas.microsoft.com/office/drawing/2014/main" id="{AA66F82B-9744-4D24-445B-CA19C77627E0}"/>
                </a:ext>
              </a:extLst>
            </p:cNvPr>
            <p:cNvCxnSpPr>
              <a:cxnSpLocks/>
            </p:cNvCxnSpPr>
            <p:nvPr/>
          </p:nvCxnSpPr>
          <p:spPr>
            <a:xfrm>
              <a:off x="5831457" y="4864248"/>
              <a:ext cx="1379993" cy="0"/>
            </a:xfrm>
            <a:prstGeom prst="line">
              <a:avLst/>
            </a:prstGeom>
            <a:ln>
              <a:solidFill>
                <a:srgbClr val="334D5C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8" name="Oval 72">
              <a:extLst>
                <a:ext uri="{FF2B5EF4-FFF2-40B4-BE49-F238E27FC236}">
                  <a16:creationId xmlns:a16="http://schemas.microsoft.com/office/drawing/2014/main" id="{CBE2894E-CDE2-16FE-9E76-E37FB2B1E5B1}"/>
                </a:ext>
              </a:extLst>
            </p:cNvPr>
            <p:cNvSpPr/>
            <p:nvPr/>
          </p:nvSpPr>
          <p:spPr>
            <a:xfrm>
              <a:off x="6969576" y="4351623"/>
              <a:ext cx="1013366" cy="1025249"/>
            </a:xfrm>
            <a:prstGeom prst="ellipse">
              <a:avLst/>
            </a:prstGeom>
            <a:solidFill>
              <a:srgbClr val="B8D4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a-DK" sz="14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39" name="Grafik 72" descr="Han-mand med massiv udfyldning">
              <a:extLst>
                <a:ext uri="{FF2B5EF4-FFF2-40B4-BE49-F238E27FC236}">
                  <a16:creationId xmlns:a16="http://schemas.microsoft.com/office/drawing/2014/main" id="{DA139BE8-0EB6-EDD0-E33F-9EEFB5A0DD8A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p:blipFill>
          <p:spPr>
            <a:xfrm>
              <a:off x="7240299" y="4415937"/>
              <a:ext cx="480269" cy="480269"/>
            </a:xfrm>
            <a:prstGeom prst="rect">
              <a:avLst/>
            </a:prstGeom>
          </p:spPr>
        </p:pic>
        <p:sp>
          <p:nvSpPr>
            <p:cNvPr id="40" name="Tekstfelt 73">
              <a:extLst>
                <a:ext uri="{FF2B5EF4-FFF2-40B4-BE49-F238E27FC236}">
                  <a16:creationId xmlns:a16="http://schemas.microsoft.com/office/drawing/2014/main" id="{C3A88335-DBB8-E4FD-BBAE-30A873FAA828}"/>
                </a:ext>
              </a:extLst>
            </p:cNvPr>
            <p:cNvSpPr txBox="1"/>
            <p:nvPr/>
          </p:nvSpPr>
          <p:spPr>
            <a:xfrm>
              <a:off x="6826136" y="4845025"/>
              <a:ext cx="1293820" cy="246221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pPr algn="ctr"/>
              <a:r>
                <a:rPr lang="da-DK" sz="1000" b="1" dirty="0">
                  <a:latin typeface="Arial"/>
                  <a:cs typeface="Arial"/>
                </a:rPr>
                <a:t>Henvisning</a:t>
              </a:r>
            </a:p>
          </p:txBody>
        </p:sp>
        <p:sp>
          <p:nvSpPr>
            <p:cNvPr id="43" name="Oval 72">
              <a:extLst>
                <a:ext uri="{FF2B5EF4-FFF2-40B4-BE49-F238E27FC236}">
                  <a16:creationId xmlns:a16="http://schemas.microsoft.com/office/drawing/2014/main" id="{F493B18F-5CDE-FA25-8F26-057C670CC851}"/>
                </a:ext>
              </a:extLst>
            </p:cNvPr>
            <p:cNvSpPr/>
            <p:nvPr/>
          </p:nvSpPr>
          <p:spPr>
            <a:xfrm>
              <a:off x="2499138" y="4893297"/>
              <a:ext cx="1576150" cy="1556614"/>
            </a:xfrm>
            <a:prstGeom prst="ellipse">
              <a:avLst/>
            </a:prstGeom>
            <a:solidFill>
              <a:srgbClr val="334D5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a-DK" sz="14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44" name="Grafik 84" descr="Badge 5 med massiv udfyldning">
              <a:extLst>
                <a:ext uri="{FF2B5EF4-FFF2-40B4-BE49-F238E27FC236}">
                  <a16:creationId xmlns:a16="http://schemas.microsoft.com/office/drawing/2014/main" id="{E4715C18-B661-F527-4C2E-3FFF0B18E967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p:blipFill>
          <p:spPr>
            <a:xfrm>
              <a:off x="2555329" y="5008535"/>
              <a:ext cx="428836" cy="428836"/>
            </a:xfrm>
            <a:prstGeom prst="rect">
              <a:avLst/>
            </a:prstGeom>
          </p:spPr>
        </p:pic>
        <p:sp>
          <p:nvSpPr>
            <p:cNvPr id="45" name="Tekstfelt 87">
              <a:extLst>
                <a:ext uri="{FF2B5EF4-FFF2-40B4-BE49-F238E27FC236}">
                  <a16:creationId xmlns:a16="http://schemas.microsoft.com/office/drawing/2014/main" id="{814039CD-0A3D-6EC1-24FC-79396FF35921}"/>
                </a:ext>
              </a:extLst>
            </p:cNvPr>
            <p:cNvSpPr txBox="1"/>
            <p:nvPr/>
          </p:nvSpPr>
          <p:spPr>
            <a:xfrm>
              <a:off x="2609319" y="5819400"/>
              <a:ext cx="1282722" cy="430887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pPr algn="ctr"/>
              <a:r>
                <a:rPr lang="da-DK" sz="1100" b="1" dirty="0">
                  <a:solidFill>
                    <a:schemeClr val="bg1"/>
                  </a:solidFill>
                  <a:latin typeface="Arial"/>
                  <a:cs typeface="Arial"/>
                </a:rPr>
                <a:t>Anden måling efter 18 uger</a:t>
              </a:r>
            </a:p>
          </p:txBody>
        </p:sp>
        <p:sp>
          <p:nvSpPr>
            <p:cNvPr id="46" name="Oval 72">
              <a:extLst>
                <a:ext uri="{FF2B5EF4-FFF2-40B4-BE49-F238E27FC236}">
                  <a16:creationId xmlns:a16="http://schemas.microsoft.com/office/drawing/2014/main" id="{468DAF60-0C17-0968-C598-D647B4C27F57}"/>
                </a:ext>
              </a:extLst>
            </p:cNvPr>
            <p:cNvSpPr/>
            <p:nvPr/>
          </p:nvSpPr>
          <p:spPr>
            <a:xfrm>
              <a:off x="4965419" y="5763392"/>
              <a:ext cx="1013366" cy="1025249"/>
            </a:xfrm>
            <a:prstGeom prst="ellipse">
              <a:avLst/>
            </a:prstGeom>
            <a:solidFill>
              <a:srgbClr val="B8D4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a-DK" sz="14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47" name="Grafik 93" descr="Kasse åben med massiv udfyldning">
              <a:extLst>
                <a:ext uri="{FF2B5EF4-FFF2-40B4-BE49-F238E27FC236}">
                  <a16:creationId xmlns:a16="http://schemas.microsoft.com/office/drawing/2014/main" id="{55B96CCB-9DCD-9239-9BBC-1ADA0F321A28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5233445" y="5843540"/>
              <a:ext cx="457948" cy="457948"/>
            </a:xfrm>
            <a:prstGeom prst="rect">
              <a:avLst/>
            </a:prstGeom>
          </p:spPr>
        </p:pic>
        <p:sp>
          <p:nvSpPr>
            <p:cNvPr id="48" name="Tekstfelt 94">
              <a:extLst>
                <a:ext uri="{FF2B5EF4-FFF2-40B4-BE49-F238E27FC236}">
                  <a16:creationId xmlns:a16="http://schemas.microsoft.com/office/drawing/2014/main" id="{88F8E383-B51F-F767-08A8-2DDBBDF89B05}"/>
                </a:ext>
              </a:extLst>
            </p:cNvPr>
            <p:cNvSpPr txBox="1"/>
            <p:nvPr/>
          </p:nvSpPr>
          <p:spPr>
            <a:xfrm>
              <a:off x="4911119" y="6259704"/>
              <a:ext cx="1090433" cy="400110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pPr algn="ctr"/>
              <a:r>
                <a:rPr lang="da-DK" sz="1000" b="1" dirty="0">
                  <a:latin typeface="Arial"/>
                  <a:cs typeface="Arial"/>
                </a:rPr>
                <a:t>Pakke med posten </a:t>
              </a:r>
            </a:p>
          </p:txBody>
        </p:sp>
        <p:sp>
          <p:nvSpPr>
            <p:cNvPr id="49" name="Tekstfelt 98">
              <a:extLst>
                <a:ext uri="{FF2B5EF4-FFF2-40B4-BE49-F238E27FC236}">
                  <a16:creationId xmlns:a16="http://schemas.microsoft.com/office/drawing/2014/main" id="{5E3263F5-CA0D-E85A-6F8E-C1DB769DAA8C}"/>
                </a:ext>
              </a:extLst>
            </p:cNvPr>
            <p:cNvSpPr txBox="1"/>
            <p:nvPr/>
          </p:nvSpPr>
          <p:spPr>
            <a:xfrm>
              <a:off x="5995654" y="6066349"/>
              <a:ext cx="3153053" cy="476726"/>
            </a:xfrm>
            <a:prstGeom prst="roundRect">
              <a:avLst/>
            </a:prstGeom>
            <a:solidFill>
              <a:schemeClr val="tx2">
                <a:lumMod val="20000"/>
                <a:lumOff val="80000"/>
                <a:alpha val="50000"/>
              </a:schemeClr>
            </a:solidFill>
          </p:spPr>
          <p:txBody>
            <a:bodyPr wrap="square" lIns="91440" tIns="45720" rIns="91440" bIns="45720" rtlCol="0" anchor="t">
              <a:spAutoFit/>
            </a:bodyPr>
            <a:lstStyle/>
            <a:p>
              <a:r>
                <a:rPr lang="en-US" sz="1100" b="1" err="1">
                  <a:latin typeface="Arial"/>
                  <a:cs typeface="Arial"/>
                </a:rPr>
                <a:t>Aktivitetsmåler</a:t>
              </a:r>
              <a:endParaRPr lang="en-US" sz="1100" err="1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r>
                <a:rPr lang="en-US" sz="1100" b="1" dirty="0">
                  <a:latin typeface="Arial"/>
                  <a:cs typeface="Arial"/>
                </a:rPr>
                <a:t>7 </a:t>
              </a:r>
              <a:r>
                <a:rPr lang="en-US" sz="1100" b="1" dirty="0" err="1">
                  <a:latin typeface="Arial"/>
                  <a:cs typeface="Arial"/>
                </a:rPr>
                <a:t>dages</a:t>
              </a:r>
              <a:r>
                <a:rPr lang="en-US" sz="1100" b="1" dirty="0">
                  <a:latin typeface="Arial"/>
                  <a:cs typeface="Arial"/>
                </a:rPr>
                <a:t> </a:t>
              </a:r>
              <a:r>
                <a:rPr lang="en-US" sz="1100" b="1" dirty="0" err="1">
                  <a:latin typeface="Arial"/>
                  <a:cs typeface="Arial"/>
                </a:rPr>
                <a:t>måling</a:t>
              </a:r>
              <a:endParaRPr lang="en-US" dirty="0" err="1"/>
            </a:p>
          </p:txBody>
        </p:sp>
        <p:pic>
          <p:nvPicPr>
            <p:cNvPr id="50" name="Grafik 99" descr="Kør/Afspil med massiv udfyldning">
              <a:extLst>
                <a:ext uri="{FF2B5EF4-FFF2-40B4-BE49-F238E27FC236}">
                  <a16:creationId xmlns:a16="http://schemas.microsoft.com/office/drawing/2014/main" id="{D106BDC1-7EC9-27B6-4565-194D2214519F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8440250" y="6083324"/>
              <a:ext cx="436327" cy="436327"/>
            </a:xfrm>
            <a:prstGeom prst="rect">
              <a:avLst/>
            </a:prstGeom>
          </p:spPr>
        </p:pic>
        <p:cxnSp>
          <p:nvCxnSpPr>
            <p:cNvPr id="51" name="Straight Connector 44">
              <a:extLst>
                <a:ext uri="{FF2B5EF4-FFF2-40B4-BE49-F238E27FC236}">
                  <a16:creationId xmlns:a16="http://schemas.microsoft.com/office/drawing/2014/main" id="{A41F860C-BF7E-AE40-E7D3-9CC8764B166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507469" y="5952205"/>
              <a:ext cx="1062262" cy="325834"/>
            </a:xfrm>
            <a:prstGeom prst="line">
              <a:avLst/>
            </a:prstGeom>
            <a:ln>
              <a:solidFill>
                <a:srgbClr val="334D5C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2" name="Oval 72">
              <a:extLst>
                <a:ext uri="{FF2B5EF4-FFF2-40B4-BE49-F238E27FC236}">
                  <a16:creationId xmlns:a16="http://schemas.microsoft.com/office/drawing/2014/main" id="{185FBAC6-A728-8142-D72F-77C62B6861B6}"/>
                </a:ext>
              </a:extLst>
            </p:cNvPr>
            <p:cNvSpPr/>
            <p:nvPr/>
          </p:nvSpPr>
          <p:spPr>
            <a:xfrm>
              <a:off x="486302" y="5763392"/>
              <a:ext cx="1013366" cy="1025249"/>
            </a:xfrm>
            <a:prstGeom prst="ellipse">
              <a:avLst/>
            </a:prstGeom>
            <a:solidFill>
              <a:srgbClr val="B8D4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a-DK" sz="14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53" name="Grafik 109" descr="Clipboard med massiv udfyldning">
              <a:extLst>
                <a:ext uri="{FF2B5EF4-FFF2-40B4-BE49-F238E27FC236}">
                  <a16:creationId xmlns:a16="http://schemas.microsoft.com/office/drawing/2014/main" id="{835D1050-2592-3215-A883-7E1ADC3165CE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790472" y="5870991"/>
              <a:ext cx="405025" cy="405025"/>
            </a:xfrm>
            <a:prstGeom prst="rect">
              <a:avLst/>
            </a:prstGeom>
          </p:spPr>
        </p:pic>
        <p:sp>
          <p:nvSpPr>
            <p:cNvPr id="54" name="Tekstfelt 110">
              <a:extLst>
                <a:ext uri="{FF2B5EF4-FFF2-40B4-BE49-F238E27FC236}">
                  <a16:creationId xmlns:a16="http://schemas.microsoft.com/office/drawing/2014/main" id="{F7FFA892-15BC-8A7A-1D0F-B92C23AC83C4}"/>
                </a:ext>
              </a:extLst>
            </p:cNvPr>
            <p:cNvSpPr txBox="1"/>
            <p:nvPr/>
          </p:nvSpPr>
          <p:spPr>
            <a:xfrm>
              <a:off x="443593" y="6243979"/>
              <a:ext cx="1090433" cy="400110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pPr algn="ctr"/>
              <a:r>
                <a:rPr lang="da-DK" sz="1000" b="1" dirty="0" err="1">
                  <a:latin typeface="Arial"/>
                  <a:cs typeface="Arial"/>
                </a:rPr>
                <a:t>Spørge-skemaer</a:t>
              </a:r>
              <a:endParaRPr lang="en-US" dirty="0" err="1"/>
            </a:p>
          </p:txBody>
        </p:sp>
        <p:cxnSp>
          <p:nvCxnSpPr>
            <p:cNvPr id="55" name="Straight Connector 44">
              <a:extLst>
                <a:ext uri="{FF2B5EF4-FFF2-40B4-BE49-F238E27FC236}">
                  <a16:creationId xmlns:a16="http://schemas.microsoft.com/office/drawing/2014/main" id="{A49B623C-0D93-8213-414D-C6BF01F50553}"/>
                </a:ext>
              </a:extLst>
            </p:cNvPr>
            <p:cNvCxnSpPr>
              <a:cxnSpLocks/>
              <a:endCxn id="46" idx="2"/>
            </p:cNvCxnSpPr>
            <p:nvPr/>
          </p:nvCxnSpPr>
          <p:spPr>
            <a:xfrm>
              <a:off x="4015228" y="5954227"/>
              <a:ext cx="950191" cy="321790"/>
            </a:xfrm>
            <a:prstGeom prst="line">
              <a:avLst/>
            </a:prstGeom>
            <a:ln>
              <a:solidFill>
                <a:srgbClr val="334D5C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6" name="Oval 72">
              <a:extLst>
                <a:ext uri="{FF2B5EF4-FFF2-40B4-BE49-F238E27FC236}">
                  <a16:creationId xmlns:a16="http://schemas.microsoft.com/office/drawing/2014/main" id="{D5AB920E-576A-51AC-AD36-0985B8D458E8}"/>
                </a:ext>
              </a:extLst>
            </p:cNvPr>
            <p:cNvSpPr/>
            <p:nvPr/>
          </p:nvSpPr>
          <p:spPr>
            <a:xfrm>
              <a:off x="792093" y="4043822"/>
              <a:ext cx="1576150" cy="1556614"/>
            </a:xfrm>
            <a:prstGeom prst="ellipse">
              <a:avLst/>
            </a:prstGeom>
            <a:solidFill>
              <a:srgbClr val="334D5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a-DK" sz="14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7" name="Tekstfelt 122">
              <a:extLst>
                <a:ext uri="{FF2B5EF4-FFF2-40B4-BE49-F238E27FC236}">
                  <a16:creationId xmlns:a16="http://schemas.microsoft.com/office/drawing/2014/main" id="{0C693B86-5205-71A0-72D4-406D356DFBF5}"/>
                </a:ext>
              </a:extLst>
            </p:cNvPr>
            <p:cNvSpPr txBox="1"/>
            <p:nvPr/>
          </p:nvSpPr>
          <p:spPr>
            <a:xfrm>
              <a:off x="984734" y="4935931"/>
              <a:ext cx="1131809" cy="430887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pPr algn="ctr"/>
              <a:r>
                <a:rPr lang="da-DK" sz="1100" b="1" dirty="0">
                  <a:solidFill>
                    <a:schemeClr val="bg1"/>
                  </a:solidFill>
                  <a:latin typeface="Arial"/>
                  <a:cs typeface="Arial"/>
                </a:rPr>
                <a:t>Slut-videomøde</a:t>
              </a:r>
            </a:p>
          </p:txBody>
        </p:sp>
        <p:pic>
          <p:nvPicPr>
            <p:cNvPr id="58" name="Grafik 125" descr="Badge 6 med massiv udfyldning">
              <a:extLst>
                <a:ext uri="{FF2B5EF4-FFF2-40B4-BE49-F238E27FC236}">
                  <a16:creationId xmlns:a16="http://schemas.microsoft.com/office/drawing/2014/main" id="{5FF3B2DF-170E-A043-2DC2-CBDF76E2CF1A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p:blipFill>
          <p:spPr>
            <a:xfrm>
              <a:off x="796662" y="4218337"/>
              <a:ext cx="444172" cy="444172"/>
            </a:xfrm>
            <a:prstGeom prst="rect">
              <a:avLst/>
            </a:prstGeom>
          </p:spPr>
        </p:pic>
        <p:pic>
          <p:nvPicPr>
            <p:cNvPr id="59" name="Grafik 127" descr="Vlog med massiv udfyldning">
              <a:extLst>
                <a:ext uri="{FF2B5EF4-FFF2-40B4-BE49-F238E27FC236}">
                  <a16:creationId xmlns:a16="http://schemas.microsoft.com/office/drawing/2014/main" id="{809FCC49-FB15-3E67-7C0F-D9E181DA1303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p:blipFill>
          <p:spPr>
            <a:xfrm>
              <a:off x="1218062" y="4256523"/>
              <a:ext cx="715273" cy="715273"/>
            </a:xfrm>
            <a:prstGeom prst="rect">
              <a:avLst/>
            </a:prstGeom>
          </p:spPr>
        </p:pic>
        <p:pic>
          <p:nvPicPr>
            <p:cNvPr id="60" name="Grafik 3" descr="By med massiv udfyldning">
              <a:extLst>
                <a:ext uri="{FF2B5EF4-FFF2-40B4-BE49-F238E27FC236}">
                  <a16:creationId xmlns:a16="http://schemas.microsoft.com/office/drawing/2014/main" id="{DBF5E83B-580E-2FDF-7D7A-D76E5FE57601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p:blipFill>
          <p:spPr>
            <a:xfrm>
              <a:off x="2648836" y="2769447"/>
              <a:ext cx="914400" cy="914400"/>
            </a:xfrm>
            <a:prstGeom prst="rect">
              <a:avLst/>
            </a:prstGeom>
          </p:spPr>
        </p:pic>
        <p:pic>
          <p:nvPicPr>
            <p:cNvPr id="61" name="Grafik 9" descr="Programmør med massiv udfyldning">
              <a:extLst>
                <a:ext uri="{FF2B5EF4-FFF2-40B4-BE49-F238E27FC236}">
                  <a16:creationId xmlns:a16="http://schemas.microsoft.com/office/drawing/2014/main" id="{C3BB45EC-1D41-073D-D99C-7EAB00E8BFEA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/>
            </a:stretch>
          </p:blipFill>
          <p:spPr>
            <a:xfrm>
              <a:off x="3232467" y="3025340"/>
              <a:ext cx="914400" cy="914400"/>
            </a:xfrm>
            <a:prstGeom prst="rect">
              <a:avLst/>
            </a:prstGeom>
          </p:spPr>
        </p:pic>
        <p:sp>
          <p:nvSpPr>
            <p:cNvPr id="62" name="Tekstfelt 11">
              <a:extLst>
                <a:ext uri="{FF2B5EF4-FFF2-40B4-BE49-F238E27FC236}">
                  <a16:creationId xmlns:a16="http://schemas.microsoft.com/office/drawing/2014/main" id="{B404C71E-444A-AE3C-2309-E6EF3EC2605C}"/>
                </a:ext>
              </a:extLst>
            </p:cNvPr>
            <p:cNvSpPr txBox="1"/>
            <p:nvPr/>
          </p:nvSpPr>
          <p:spPr>
            <a:xfrm>
              <a:off x="2620196" y="3920736"/>
              <a:ext cx="1282722" cy="261610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pPr algn="ctr"/>
              <a:r>
                <a:rPr lang="da-DK" sz="1100" b="1" dirty="0">
                  <a:solidFill>
                    <a:schemeClr val="bg1"/>
                  </a:solidFill>
                  <a:latin typeface="Arial"/>
                  <a:cs typeface="Arial"/>
                </a:rPr>
                <a:t>Virtuelt studie</a:t>
              </a:r>
              <a:endParaRPr lang="en-US" dirty="0"/>
            </a:p>
          </p:txBody>
        </p:sp>
        <p:sp>
          <p:nvSpPr>
            <p:cNvPr id="63" name="Pil ned 86">
              <a:extLst>
                <a:ext uri="{FF2B5EF4-FFF2-40B4-BE49-F238E27FC236}">
                  <a16:creationId xmlns:a16="http://schemas.microsoft.com/office/drawing/2014/main" id="{681D6B04-4780-02A6-C3D2-FEB1E996C83F}"/>
                </a:ext>
              </a:extLst>
            </p:cNvPr>
            <p:cNvSpPr/>
            <p:nvPr/>
          </p:nvSpPr>
          <p:spPr>
            <a:xfrm rot="14328575">
              <a:off x="2331453" y="1756472"/>
              <a:ext cx="290145" cy="302777"/>
            </a:xfrm>
            <a:prstGeom prst="downArrow">
              <a:avLst/>
            </a:prstGeom>
            <a:solidFill>
              <a:srgbClr val="334D5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a-DK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4" name="Pil ned 86">
              <a:extLst>
                <a:ext uri="{FF2B5EF4-FFF2-40B4-BE49-F238E27FC236}">
                  <a16:creationId xmlns:a16="http://schemas.microsoft.com/office/drawing/2014/main" id="{01A06994-F20C-7AEE-11BE-D8DF4EB3CF73}"/>
                </a:ext>
              </a:extLst>
            </p:cNvPr>
            <p:cNvSpPr/>
            <p:nvPr/>
          </p:nvSpPr>
          <p:spPr>
            <a:xfrm rot="18044972">
              <a:off x="4035085" y="1781365"/>
              <a:ext cx="290145" cy="302777"/>
            </a:xfrm>
            <a:prstGeom prst="downArrow">
              <a:avLst/>
            </a:prstGeom>
            <a:solidFill>
              <a:srgbClr val="334D5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a-DK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5" name="Pil ned 86">
              <a:extLst>
                <a:ext uri="{FF2B5EF4-FFF2-40B4-BE49-F238E27FC236}">
                  <a16:creationId xmlns:a16="http://schemas.microsoft.com/office/drawing/2014/main" id="{6515C56A-183E-B885-7F72-A044121A058A}"/>
                </a:ext>
              </a:extLst>
            </p:cNvPr>
            <p:cNvSpPr/>
            <p:nvPr/>
          </p:nvSpPr>
          <p:spPr>
            <a:xfrm>
              <a:off x="4883748" y="3154163"/>
              <a:ext cx="290145" cy="854668"/>
            </a:xfrm>
            <a:prstGeom prst="downArrow">
              <a:avLst/>
            </a:prstGeom>
            <a:solidFill>
              <a:srgbClr val="334D5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a-DK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6" name="Pil ned 86">
              <a:extLst>
                <a:ext uri="{FF2B5EF4-FFF2-40B4-BE49-F238E27FC236}">
                  <a16:creationId xmlns:a16="http://schemas.microsoft.com/office/drawing/2014/main" id="{C7EE21FB-1A9F-7A41-DB2D-B3B5BF26A83F}"/>
                </a:ext>
              </a:extLst>
            </p:cNvPr>
            <p:cNvSpPr/>
            <p:nvPr/>
          </p:nvSpPr>
          <p:spPr>
            <a:xfrm rot="3340957">
              <a:off x="4100534" y="5214620"/>
              <a:ext cx="290145" cy="352579"/>
            </a:xfrm>
            <a:prstGeom prst="downArrow">
              <a:avLst/>
            </a:prstGeom>
            <a:solidFill>
              <a:srgbClr val="334D5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a-DK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7" name="Pil ned 86">
              <a:extLst>
                <a:ext uri="{FF2B5EF4-FFF2-40B4-BE49-F238E27FC236}">
                  <a16:creationId xmlns:a16="http://schemas.microsoft.com/office/drawing/2014/main" id="{C6D96A9A-F93E-B54A-8C97-FB5AB511959F}"/>
                </a:ext>
              </a:extLst>
            </p:cNvPr>
            <p:cNvSpPr/>
            <p:nvPr/>
          </p:nvSpPr>
          <p:spPr>
            <a:xfrm rot="7599942">
              <a:off x="2235126" y="5171432"/>
              <a:ext cx="290145" cy="313529"/>
            </a:xfrm>
            <a:prstGeom prst="downArrow">
              <a:avLst/>
            </a:prstGeom>
            <a:solidFill>
              <a:srgbClr val="334D5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a-DK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68" name="Grafik 24" descr="Badge med massiv udfyldning">
              <a:extLst>
                <a:ext uri="{FF2B5EF4-FFF2-40B4-BE49-F238E27FC236}">
                  <a16:creationId xmlns:a16="http://schemas.microsoft.com/office/drawing/2014/main" id="{ABB921CA-8F9F-B4BB-EF58-BFD3C8294136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20"/>
                </a:ext>
              </a:extLst>
            </a:blip>
            <a:stretch>
              <a:fillRect/>
            </a:stretch>
          </p:blipFill>
          <p:spPr>
            <a:xfrm>
              <a:off x="2524570" y="858363"/>
              <a:ext cx="439232" cy="439232"/>
            </a:xfrm>
            <a:prstGeom prst="rect">
              <a:avLst/>
            </a:prstGeom>
          </p:spPr>
        </p:pic>
        <p:pic>
          <p:nvPicPr>
            <p:cNvPr id="69" name="Grafik 40" descr="Cloud Computing med massiv udfyldning">
              <a:extLst>
                <a:ext uri="{FF2B5EF4-FFF2-40B4-BE49-F238E27FC236}">
                  <a16:creationId xmlns:a16="http://schemas.microsoft.com/office/drawing/2014/main" id="{D7E2949A-C832-EF00-0C3B-9CD43AF1B1C2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/>
            </a:stretch>
          </p:blipFill>
          <p:spPr>
            <a:xfrm>
              <a:off x="4738233" y="1797229"/>
              <a:ext cx="677387" cy="677387"/>
            </a:xfrm>
            <a:prstGeom prst="rect">
              <a:avLst/>
            </a:prstGeom>
          </p:spPr>
        </p:pic>
        <p:pic>
          <p:nvPicPr>
            <p:cNvPr id="70" name="Grafik 43" descr="Cloud Computing med massiv udfyldning">
              <a:extLst>
                <a:ext uri="{FF2B5EF4-FFF2-40B4-BE49-F238E27FC236}">
                  <a16:creationId xmlns:a16="http://schemas.microsoft.com/office/drawing/2014/main" id="{E95C9539-6669-C57F-67A7-BCB6E8D688B8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/>
            </a:stretch>
          </p:blipFill>
          <p:spPr>
            <a:xfrm>
              <a:off x="2974985" y="5139723"/>
              <a:ext cx="677387" cy="67738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06716765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0" name="Group 69">
            <a:extLst>
              <a:ext uri="{FF2B5EF4-FFF2-40B4-BE49-F238E27FC236}">
                <a16:creationId xmlns:a16="http://schemas.microsoft.com/office/drawing/2014/main" id="{49E68425-CC5A-A0B4-6F18-B58695A20E02}"/>
              </a:ext>
            </a:extLst>
          </p:cNvPr>
          <p:cNvGrpSpPr/>
          <p:nvPr/>
        </p:nvGrpSpPr>
        <p:grpSpPr>
          <a:xfrm>
            <a:off x="-2993947" y="-4415392"/>
            <a:ext cx="16475960" cy="10732106"/>
            <a:chOff x="443593" y="40159"/>
            <a:chExt cx="10727202" cy="6748482"/>
          </a:xfrm>
        </p:grpSpPr>
        <p:sp>
          <p:nvSpPr>
            <p:cNvPr id="5" name="Oval 72">
              <a:extLst>
                <a:ext uri="{FF2B5EF4-FFF2-40B4-BE49-F238E27FC236}">
                  <a16:creationId xmlns:a16="http://schemas.microsoft.com/office/drawing/2014/main" id="{F2565079-BFB8-43F5-F518-0FB610E72289}"/>
                </a:ext>
              </a:extLst>
            </p:cNvPr>
            <p:cNvSpPr/>
            <p:nvPr/>
          </p:nvSpPr>
          <p:spPr>
            <a:xfrm>
              <a:off x="2363793" y="2618662"/>
              <a:ext cx="1911383" cy="1866529"/>
            </a:xfrm>
            <a:prstGeom prst="ellipse">
              <a:avLst/>
            </a:prstGeom>
            <a:solidFill>
              <a:srgbClr val="334D5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a-DK" sz="14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" name="Oval 72">
              <a:extLst>
                <a:ext uri="{FF2B5EF4-FFF2-40B4-BE49-F238E27FC236}">
                  <a16:creationId xmlns:a16="http://schemas.microsoft.com/office/drawing/2014/main" id="{A63C26F4-D392-12C2-186E-B8AB73767CAD}"/>
                </a:ext>
              </a:extLst>
            </p:cNvPr>
            <p:cNvSpPr/>
            <p:nvPr/>
          </p:nvSpPr>
          <p:spPr>
            <a:xfrm>
              <a:off x="818473" y="1556304"/>
              <a:ext cx="1576150" cy="1556614"/>
            </a:xfrm>
            <a:prstGeom prst="ellipse">
              <a:avLst/>
            </a:prstGeom>
            <a:solidFill>
              <a:srgbClr val="334D5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a-DK" sz="14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7" name="Grafik 17" descr="Badge 1 med massiv udfyldning">
              <a:extLst>
                <a:ext uri="{FF2B5EF4-FFF2-40B4-BE49-F238E27FC236}">
                  <a16:creationId xmlns:a16="http://schemas.microsoft.com/office/drawing/2014/main" id="{EE24B6EC-FDF8-DCF7-D1F7-99378EEF4AD2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>
              <a:off x="773911" y="1793370"/>
              <a:ext cx="439232" cy="439232"/>
            </a:xfrm>
            <a:prstGeom prst="rect">
              <a:avLst/>
            </a:prstGeom>
          </p:spPr>
        </p:pic>
        <p:pic>
          <p:nvPicPr>
            <p:cNvPr id="8" name="Grafik 19" descr="Internet kontur">
              <a:extLst>
                <a:ext uri="{FF2B5EF4-FFF2-40B4-BE49-F238E27FC236}">
                  <a16:creationId xmlns:a16="http://schemas.microsoft.com/office/drawing/2014/main" id="{8424648B-E85A-1C6F-9EBD-82513D95FD37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152504" y="1632994"/>
              <a:ext cx="914400" cy="914400"/>
            </a:xfrm>
            <a:prstGeom prst="rect">
              <a:avLst/>
            </a:prstGeom>
          </p:spPr>
        </p:pic>
        <p:sp>
          <p:nvSpPr>
            <p:cNvPr id="9" name="Tekstfelt 21">
              <a:extLst>
                <a:ext uri="{FF2B5EF4-FFF2-40B4-BE49-F238E27FC236}">
                  <a16:creationId xmlns:a16="http://schemas.microsoft.com/office/drawing/2014/main" id="{D09AF0F9-DBD7-AFE4-E47B-977E8BEF6932}"/>
                </a:ext>
              </a:extLst>
            </p:cNvPr>
            <p:cNvSpPr txBox="1"/>
            <p:nvPr/>
          </p:nvSpPr>
          <p:spPr>
            <a:xfrm>
              <a:off x="1065526" y="2465382"/>
              <a:ext cx="1090433" cy="600164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pPr algn="ctr"/>
              <a:r>
                <a:rPr lang="da-DK" sz="1100" b="1" dirty="0">
                  <a:solidFill>
                    <a:schemeClr val="bg1"/>
                  </a:solidFill>
                  <a:latin typeface="Arial"/>
                  <a:cs typeface="Arial"/>
                </a:rPr>
                <a:t>Skriver sig op på hjemmeside</a:t>
              </a:r>
              <a:endParaRPr lang="en-US" dirty="0">
                <a:solidFill>
                  <a:schemeClr val="bg1"/>
                </a:solidFill>
              </a:endParaRPr>
            </a:p>
          </p:txBody>
        </p:sp>
        <p:sp>
          <p:nvSpPr>
            <p:cNvPr id="10" name="Oval 72">
              <a:extLst>
                <a:ext uri="{FF2B5EF4-FFF2-40B4-BE49-F238E27FC236}">
                  <a16:creationId xmlns:a16="http://schemas.microsoft.com/office/drawing/2014/main" id="{4DE32C89-0FDE-E64F-B496-C7E7172EC833}"/>
                </a:ext>
              </a:extLst>
            </p:cNvPr>
            <p:cNvSpPr/>
            <p:nvPr/>
          </p:nvSpPr>
          <p:spPr>
            <a:xfrm>
              <a:off x="2536890" y="684570"/>
              <a:ext cx="1576150" cy="1556614"/>
            </a:xfrm>
            <a:prstGeom prst="ellipse">
              <a:avLst/>
            </a:prstGeom>
            <a:solidFill>
              <a:srgbClr val="334D5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a-DK" sz="14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" name="Tekstfelt 30">
              <a:extLst>
                <a:ext uri="{FF2B5EF4-FFF2-40B4-BE49-F238E27FC236}">
                  <a16:creationId xmlns:a16="http://schemas.microsoft.com/office/drawing/2014/main" id="{7A9014CC-7663-790B-91C0-8006C8F6A767}"/>
                </a:ext>
              </a:extLst>
            </p:cNvPr>
            <p:cNvSpPr txBox="1"/>
            <p:nvPr/>
          </p:nvSpPr>
          <p:spPr>
            <a:xfrm>
              <a:off x="2807659" y="1607226"/>
              <a:ext cx="1216745" cy="261610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r>
                <a:rPr lang="da-DK" sz="1100" b="1" dirty="0">
                  <a:solidFill>
                    <a:schemeClr val="bg1"/>
                  </a:solidFill>
                  <a:latin typeface="Arial"/>
                  <a:cs typeface="Arial"/>
                </a:rPr>
                <a:t>Samtykke</a:t>
              </a:r>
            </a:p>
          </p:txBody>
        </p:sp>
        <p:sp>
          <p:nvSpPr>
            <p:cNvPr id="12" name="Oval 72">
              <a:extLst>
                <a:ext uri="{FF2B5EF4-FFF2-40B4-BE49-F238E27FC236}">
                  <a16:creationId xmlns:a16="http://schemas.microsoft.com/office/drawing/2014/main" id="{9A164B7E-D8F5-A1E9-F23B-E8C90A4D25F5}"/>
                </a:ext>
              </a:extLst>
            </p:cNvPr>
            <p:cNvSpPr/>
            <p:nvPr/>
          </p:nvSpPr>
          <p:spPr>
            <a:xfrm>
              <a:off x="4255307" y="1574361"/>
              <a:ext cx="1576150" cy="1556614"/>
            </a:xfrm>
            <a:prstGeom prst="ellipse">
              <a:avLst/>
            </a:prstGeom>
            <a:solidFill>
              <a:srgbClr val="334D5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a-DK" sz="14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13" name="Grafik 34" descr="Badge 3 med massiv udfyldning">
              <a:extLst>
                <a:ext uri="{FF2B5EF4-FFF2-40B4-BE49-F238E27FC236}">
                  <a16:creationId xmlns:a16="http://schemas.microsoft.com/office/drawing/2014/main" id="{C529CACB-10BD-C500-3C03-C2E5F78DCF33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4307345" y="1704145"/>
              <a:ext cx="411303" cy="411303"/>
            </a:xfrm>
            <a:prstGeom prst="rect">
              <a:avLst/>
            </a:prstGeom>
          </p:spPr>
        </p:pic>
        <p:sp>
          <p:nvSpPr>
            <p:cNvPr id="14" name="Tekstfelt 37">
              <a:extLst>
                <a:ext uri="{FF2B5EF4-FFF2-40B4-BE49-F238E27FC236}">
                  <a16:creationId xmlns:a16="http://schemas.microsoft.com/office/drawing/2014/main" id="{7E54161B-65D0-4A6B-F9EA-6EB38B7FA94E}"/>
                </a:ext>
              </a:extLst>
            </p:cNvPr>
            <p:cNvSpPr txBox="1"/>
            <p:nvPr/>
          </p:nvSpPr>
          <p:spPr>
            <a:xfrm>
              <a:off x="4384436" y="2438347"/>
              <a:ext cx="1282722" cy="261610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pPr algn="ctr"/>
              <a:r>
                <a:rPr lang="da-DK" sz="1100" b="1" dirty="0">
                  <a:solidFill>
                    <a:schemeClr val="bg1"/>
                  </a:solidFill>
                  <a:latin typeface="Arial"/>
                  <a:cs typeface="Arial"/>
                </a:rPr>
                <a:t>Første målinger</a:t>
              </a:r>
            </a:p>
          </p:txBody>
        </p:sp>
        <p:cxnSp>
          <p:nvCxnSpPr>
            <p:cNvPr id="15" name="Straight Connector 44">
              <a:extLst>
                <a:ext uri="{FF2B5EF4-FFF2-40B4-BE49-F238E27FC236}">
                  <a16:creationId xmlns:a16="http://schemas.microsoft.com/office/drawing/2014/main" id="{B1C102B1-88DB-BEEF-958F-51EE80AF1C3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520837" y="882064"/>
              <a:ext cx="621240" cy="852962"/>
            </a:xfrm>
            <a:prstGeom prst="line">
              <a:avLst/>
            </a:prstGeom>
            <a:ln>
              <a:solidFill>
                <a:srgbClr val="334D5C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Oval 72">
              <a:extLst>
                <a:ext uri="{FF2B5EF4-FFF2-40B4-BE49-F238E27FC236}">
                  <a16:creationId xmlns:a16="http://schemas.microsoft.com/office/drawing/2014/main" id="{0EB19146-354C-A2A9-7F61-297B76F5D815}"/>
                </a:ext>
              </a:extLst>
            </p:cNvPr>
            <p:cNvSpPr/>
            <p:nvPr/>
          </p:nvSpPr>
          <p:spPr>
            <a:xfrm>
              <a:off x="5978785" y="52730"/>
              <a:ext cx="1013366" cy="1025249"/>
            </a:xfrm>
            <a:prstGeom prst="ellipse">
              <a:avLst/>
            </a:prstGeom>
            <a:solidFill>
              <a:srgbClr val="B8D4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a-DK" sz="14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17" name="Grafik 45" descr="Kasse åben med massiv udfyldning">
              <a:extLst>
                <a:ext uri="{FF2B5EF4-FFF2-40B4-BE49-F238E27FC236}">
                  <a16:creationId xmlns:a16="http://schemas.microsoft.com/office/drawing/2014/main" id="{8C9E05E7-58C9-15BA-ABC3-B2B682056F57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6246811" y="132878"/>
              <a:ext cx="457948" cy="457948"/>
            </a:xfrm>
            <a:prstGeom prst="rect">
              <a:avLst/>
            </a:prstGeom>
          </p:spPr>
        </p:pic>
        <p:sp>
          <p:nvSpPr>
            <p:cNvPr id="18" name="Tekstfelt 46">
              <a:extLst>
                <a:ext uri="{FF2B5EF4-FFF2-40B4-BE49-F238E27FC236}">
                  <a16:creationId xmlns:a16="http://schemas.microsoft.com/office/drawing/2014/main" id="{1E22E133-1BDE-A3FA-881B-F40872B248A4}"/>
                </a:ext>
              </a:extLst>
            </p:cNvPr>
            <p:cNvSpPr txBox="1"/>
            <p:nvPr/>
          </p:nvSpPr>
          <p:spPr>
            <a:xfrm>
              <a:off x="5924485" y="549042"/>
              <a:ext cx="1090433" cy="400110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pPr algn="ctr"/>
              <a:r>
                <a:rPr lang="da-DK" sz="1000" b="1" dirty="0">
                  <a:latin typeface="Arial"/>
                  <a:cs typeface="Arial"/>
                </a:rPr>
                <a:t>Pakke med posten</a:t>
              </a:r>
              <a:endParaRPr lang="en-US" dirty="0"/>
            </a:p>
          </p:txBody>
        </p:sp>
        <p:sp>
          <p:nvSpPr>
            <p:cNvPr id="19" name="Tekstfelt 2">
              <a:extLst>
                <a:ext uri="{FF2B5EF4-FFF2-40B4-BE49-F238E27FC236}">
                  <a16:creationId xmlns:a16="http://schemas.microsoft.com/office/drawing/2014/main" id="{01FC79E9-5A39-C5C2-041A-7333B6AEDC2B}"/>
                </a:ext>
              </a:extLst>
            </p:cNvPr>
            <p:cNvSpPr txBox="1"/>
            <p:nvPr/>
          </p:nvSpPr>
          <p:spPr>
            <a:xfrm>
              <a:off x="7014917" y="40159"/>
              <a:ext cx="3153053" cy="476726"/>
            </a:xfrm>
            <a:prstGeom prst="roundRect">
              <a:avLst/>
            </a:prstGeom>
            <a:solidFill>
              <a:schemeClr val="tx2">
                <a:lumMod val="20000"/>
                <a:lumOff val="80000"/>
                <a:alpha val="50000"/>
              </a:schemeClr>
            </a:solidFill>
          </p:spPr>
          <p:txBody>
            <a:bodyPr wrap="square" lIns="91440" tIns="45720" rIns="91440" bIns="45720" rtlCol="0" anchor="t">
              <a:spAutoFit/>
            </a:bodyPr>
            <a:lstStyle/>
            <a:p>
              <a:r>
                <a:rPr lang="en-US" sz="1100" b="1" dirty="0" err="1">
                  <a:latin typeface="Arial"/>
                  <a:cs typeface="Arial"/>
                </a:rPr>
                <a:t>Søvnapnø</a:t>
              </a:r>
              <a:r>
                <a:rPr lang="en-US" sz="1100" b="1" dirty="0">
                  <a:latin typeface="Arial"/>
                  <a:cs typeface="Arial"/>
                </a:rPr>
                <a:t>-apparat</a:t>
              </a:r>
            </a:p>
            <a:p>
              <a:r>
                <a:rPr lang="en-US" sz="1100" b="1" dirty="0">
                  <a:latin typeface="Arial"/>
                  <a:cs typeface="Arial"/>
                </a:rPr>
                <a:t>1 </a:t>
              </a:r>
              <a:r>
                <a:rPr lang="en-US" sz="1100" b="1" dirty="0" err="1">
                  <a:latin typeface="Arial"/>
                  <a:cs typeface="Arial"/>
                </a:rPr>
                <a:t>nats</a:t>
              </a:r>
              <a:r>
                <a:rPr lang="en-US" sz="1100" b="1" dirty="0">
                  <a:latin typeface="Arial"/>
                  <a:cs typeface="Arial"/>
                </a:rPr>
                <a:t> </a:t>
              </a:r>
              <a:r>
                <a:rPr lang="en-US" sz="1100" b="1" dirty="0" err="1">
                  <a:latin typeface="Arial"/>
                  <a:cs typeface="Arial"/>
                </a:rPr>
                <a:t>måling</a:t>
              </a:r>
              <a:endParaRPr lang="en-US" sz="1100" b="1">
                <a:latin typeface="Arial"/>
                <a:cs typeface="Arial"/>
              </a:endParaRPr>
            </a:p>
          </p:txBody>
        </p:sp>
        <p:pic>
          <p:nvPicPr>
            <p:cNvPr id="20" name="Grafik 54" descr="Sove med massiv udfyldning">
              <a:extLst>
                <a:ext uri="{FF2B5EF4-FFF2-40B4-BE49-F238E27FC236}">
                  <a16:creationId xmlns:a16="http://schemas.microsoft.com/office/drawing/2014/main" id="{02CEAA7E-5025-BEBE-AA0C-00B6983E74AB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9485333" y="78265"/>
              <a:ext cx="457200" cy="457200"/>
            </a:xfrm>
            <a:prstGeom prst="rect">
              <a:avLst/>
            </a:prstGeom>
          </p:spPr>
        </p:pic>
        <p:sp>
          <p:nvSpPr>
            <p:cNvPr id="21" name="Tekstfelt 5">
              <a:extLst>
                <a:ext uri="{FF2B5EF4-FFF2-40B4-BE49-F238E27FC236}">
                  <a16:creationId xmlns:a16="http://schemas.microsoft.com/office/drawing/2014/main" id="{32E26129-5052-53BB-1096-0328B907104D}"/>
                </a:ext>
              </a:extLst>
            </p:cNvPr>
            <p:cNvSpPr txBox="1"/>
            <p:nvPr/>
          </p:nvSpPr>
          <p:spPr>
            <a:xfrm>
              <a:off x="7014917" y="567622"/>
              <a:ext cx="3153053" cy="476726"/>
            </a:xfrm>
            <a:prstGeom prst="roundRect">
              <a:avLst/>
            </a:prstGeom>
            <a:solidFill>
              <a:schemeClr val="tx2">
                <a:lumMod val="20000"/>
                <a:lumOff val="80000"/>
                <a:alpha val="50000"/>
              </a:schemeClr>
            </a:solidFill>
          </p:spPr>
          <p:txBody>
            <a:bodyPr wrap="square" lIns="91440" tIns="45720" rIns="91440" bIns="45720" rtlCol="0" anchor="t">
              <a:spAutoFit/>
            </a:bodyPr>
            <a:lstStyle/>
            <a:p>
              <a:r>
                <a:rPr lang="en-US" sz="1100" b="1" err="1">
                  <a:latin typeface="Arial"/>
                  <a:cs typeface="Arial"/>
                </a:rPr>
                <a:t>Aktivitetsmåler</a:t>
              </a:r>
              <a:endParaRPr lang="en-US" sz="1100" b="1" dirty="0">
                <a:latin typeface="Arial"/>
                <a:cs typeface="Arial"/>
              </a:endParaRPr>
            </a:p>
            <a:p>
              <a:r>
                <a:rPr lang="en-US" sz="1100" b="1" dirty="0">
                  <a:latin typeface="Arial"/>
                  <a:cs typeface="Arial"/>
                </a:rPr>
                <a:t>7 </a:t>
              </a:r>
              <a:r>
                <a:rPr lang="en-US" sz="1100" b="1" dirty="0" err="1">
                  <a:latin typeface="Arial"/>
                  <a:cs typeface="Arial"/>
                </a:rPr>
                <a:t>dages</a:t>
              </a:r>
              <a:r>
                <a:rPr lang="en-US" sz="1100" b="1" dirty="0">
                  <a:latin typeface="Arial"/>
                  <a:cs typeface="Arial"/>
                </a:rPr>
                <a:t> </a:t>
              </a:r>
              <a:r>
                <a:rPr lang="en-US" sz="1100" b="1" dirty="0" err="1">
                  <a:latin typeface="Arial"/>
                  <a:cs typeface="Arial"/>
                </a:rPr>
                <a:t>måling</a:t>
              </a:r>
              <a:endParaRPr lang="en-US" sz="1100" b="1">
                <a:latin typeface="Arial"/>
                <a:cs typeface="Arial"/>
              </a:endParaRPr>
            </a:p>
          </p:txBody>
        </p:sp>
        <p:pic>
          <p:nvPicPr>
            <p:cNvPr id="22" name="Grafik 60" descr="Kør/Afspil med massiv udfyldning">
              <a:extLst>
                <a:ext uri="{FF2B5EF4-FFF2-40B4-BE49-F238E27FC236}">
                  <a16:creationId xmlns:a16="http://schemas.microsoft.com/office/drawing/2014/main" id="{C6A79C6D-372C-8ADC-503E-56566F3C1076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9485333" y="587821"/>
              <a:ext cx="436327" cy="436327"/>
            </a:xfrm>
            <a:prstGeom prst="rect">
              <a:avLst/>
            </a:prstGeom>
          </p:spPr>
        </p:pic>
        <p:cxnSp>
          <p:nvCxnSpPr>
            <p:cNvPr id="23" name="Straight Connector 44">
              <a:extLst>
                <a:ext uri="{FF2B5EF4-FFF2-40B4-BE49-F238E27FC236}">
                  <a16:creationId xmlns:a16="http://schemas.microsoft.com/office/drawing/2014/main" id="{7BBA2F3E-5804-AC06-DFBB-600103115BD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831457" y="1988404"/>
              <a:ext cx="1160694" cy="314732"/>
            </a:xfrm>
            <a:prstGeom prst="line">
              <a:avLst/>
            </a:prstGeom>
            <a:ln>
              <a:solidFill>
                <a:srgbClr val="334D5C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Oval 72">
              <a:extLst>
                <a:ext uri="{FF2B5EF4-FFF2-40B4-BE49-F238E27FC236}">
                  <a16:creationId xmlns:a16="http://schemas.microsoft.com/office/drawing/2014/main" id="{CF902E79-155E-D05F-4349-F4C066BC8082}"/>
                </a:ext>
              </a:extLst>
            </p:cNvPr>
            <p:cNvSpPr/>
            <p:nvPr/>
          </p:nvSpPr>
          <p:spPr>
            <a:xfrm>
              <a:off x="6973751" y="1391487"/>
              <a:ext cx="1013366" cy="1025249"/>
            </a:xfrm>
            <a:prstGeom prst="ellipse">
              <a:avLst/>
            </a:prstGeom>
            <a:solidFill>
              <a:srgbClr val="B8D4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a-DK" sz="14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25" name="Grafik 13" descr="Hjerte med pulse med massiv udfyldning">
              <a:extLst>
                <a:ext uri="{FF2B5EF4-FFF2-40B4-BE49-F238E27FC236}">
                  <a16:creationId xmlns:a16="http://schemas.microsoft.com/office/drawing/2014/main" id="{5987E0DD-DBBB-0E1F-DAA4-B9CE4E99870E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7196653" y="1409987"/>
              <a:ext cx="524517" cy="524517"/>
            </a:xfrm>
            <a:prstGeom prst="rect">
              <a:avLst/>
            </a:prstGeom>
          </p:spPr>
        </p:pic>
        <p:sp>
          <p:nvSpPr>
            <p:cNvPr id="26" name="Tekstfelt 16">
              <a:extLst>
                <a:ext uri="{FF2B5EF4-FFF2-40B4-BE49-F238E27FC236}">
                  <a16:creationId xmlns:a16="http://schemas.microsoft.com/office/drawing/2014/main" id="{6C01EA57-B5F5-0B14-6790-764BBFE45D80}"/>
                </a:ext>
              </a:extLst>
            </p:cNvPr>
            <p:cNvSpPr txBox="1"/>
            <p:nvPr/>
          </p:nvSpPr>
          <p:spPr>
            <a:xfrm>
              <a:off x="6911185" y="1846403"/>
              <a:ext cx="1090433" cy="400110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pPr algn="ctr"/>
              <a:r>
                <a:rPr lang="da-DK" sz="1000" b="1" dirty="0">
                  <a:latin typeface="Arial"/>
                  <a:cs typeface="Arial"/>
                </a:rPr>
                <a:t>Hjerterytmemålinger</a:t>
              </a:r>
              <a:endParaRPr lang="en-US" dirty="0"/>
            </a:p>
          </p:txBody>
        </p:sp>
        <p:sp>
          <p:nvSpPr>
            <p:cNvPr id="27" name="Tekstfelt 22">
              <a:extLst>
                <a:ext uri="{FF2B5EF4-FFF2-40B4-BE49-F238E27FC236}">
                  <a16:creationId xmlns:a16="http://schemas.microsoft.com/office/drawing/2014/main" id="{3AABBB06-362E-F0DB-C89A-EA60A289A7E0}"/>
                </a:ext>
              </a:extLst>
            </p:cNvPr>
            <p:cNvSpPr txBox="1"/>
            <p:nvPr/>
          </p:nvSpPr>
          <p:spPr>
            <a:xfrm>
              <a:off x="8017742" y="1668815"/>
              <a:ext cx="3153053" cy="476726"/>
            </a:xfrm>
            <a:prstGeom prst="roundRect">
              <a:avLst/>
            </a:prstGeom>
            <a:solidFill>
              <a:schemeClr val="tx2">
                <a:lumMod val="20000"/>
                <a:lumOff val="80000"/>
                <a:alpha val="50000"/>
              </a:schemeClr>
            </a:solidFill>
          </p:spPr>
          <p:txBody>
            <a:bodyPr wrap="square" lIns="91440" tIns="45720" rIns="91440" bIns="45720" rtlCol="0" anchor="t">
              <a:spAutoFit/>
            </a:bodyPr>
            <a:lstStyle/>
            <a:p>
              <a:r>
                <a:rPr lang="en-US" sz="1100" b="1" dirty="0" err="1">
                  <a:latin typeface="Arial"/>
                  <a:cs typeface="Arial"/>
                </a:rPr>
                <a:t>Vha</a:t>
              </a:r>
              <a:r>
                <a:rPr lang="en-US" sz="1100" b="1" dirty="0">
                  <a:latin typeface="Arial"/>
                  <a:cs typeface="Arial"/>
                </a:rPr>
                <a:t>. </a:t>
              </a:r>
              <a:r>
                <a:rPr lang="en-US" sz="1100" b="1" dirty="0" err="1">
                  <a:latin typeface="Arial"/>
                  <a:cs typeface="Arial"/>
                </a:rPr>
                <a:t>kamera</a:t>
              </a:r>
              <a:r>
                <a:rPr lang="en-US" sz="1100" b="1" dirty="0">
                  <a:latin typeface="Arial"/>
                  <a:cs typeface="Arial"/>
                </a:rPr>
                <a:t> </a:t>
              </a:r>
              <a:r>
                <a:rPr lang="en-US" sz="1100" b="1" dirty="0" err="1">
                  <a:latin typeface="Arial"/>
                  <a:cs typeface="Arial"/>
                </a:rPr>
                <a:t>og</a:t>
              </a:r>
              <a:r>
                <a:rPr lang="en-US" sz="1100" b="1" dirty="0">
                  <a:latin typeface="Arial"/>
                  <a:cs typeface="Arial"/>
                </a:rPr>
                <a:t> finger </a:t>
              </a:r>
              <a:r>
                <a:rPr lang="en-US" sz="1100" b="1" dirty="0" err="1">
                  <a:latin typeface="Arial"/>
                  <a:cs typeface="Arial"/>
                </a:rPr>
                <a:t>på</a:t>
              </a:r>
              <a:r>
                <a:rPr lang="en-US" sz="1100" b="1" dirty="0">
                  <a:latin typeface="Arial"/>
                  <a:cs typeface="Arial"/>
                </a:rPr>
                <a:t> </a:t>
              </a:r>
              <a:r>
                <a:rPr lang="en-US" sz="1100" b="1" dirty="0" err="1">
                  <a:latin typeface="Arial"/>
                  <a:cs typeface="Arial"/>
                </a:rPr>
                <a:t>telefonen</a:t>
              </a:r>
              <a:endParaRPr lang="en-US" sz="1100" b="1" dirty="0">
                <a:latin typeface="Arial"/>
                <a:cs typeface="Arial"/>
              </a:endParaRPr>
            </a:p>
            <a:p>
              <a:r>
                <a:rPr lang="en-US" sz="1100" b="1" dirty="0">
                  <a:latin typeface="Arial"/>
                  <a:cs typeface="Arial"/>
                </a:rPr>
                <a:t>2 </a:t>
              </a:r>
              <a:r>
                <a:rPr lang="en-US" sz="1100" b="1" dirty="0" err="1">
                  <a:latin typeface="Arial"/>
                  <a:cs typeface="Arial"/>
                </a:rPr>
                <a:t>gange</a:t>
              </a:r>
              <a:r>
                <a:rPr lang="en-US" sz="1100" b="1" dirty="0">
                  <a:latin typeface="Arial"/>
                  <a:cs typeface="Arial"/>
                </a:rPr>
                <a:t> om </a:t>
              </a:r>
              <a:r>
                <a:rPr lang="en-US" sz="1100" b="1" dirty="0" err="1">
                  <a:latin typeface="Arial"/>
                  <a:cs typeface="Arial"/>
                </a:rPr>
                <a:t>dagen</a:t>
              </a:r>
              <a:r>
                <a:rPr lang="en-US" sz="1100" b="1" dirty="0">
                  <a:latin typeface="Arial"/>
                  <a:cs typeface="Arial"/>
                </a:rPr>
                <a:t> </a:t>
              </a:r>
              <a:r>
                <a:rPr lang="en-US" sz="1100" b="1" dirty="0" err="1">
                  <a:latin typeface="Arial"/>
                  <a:cs typeface="Arial"/>
                </a:rPr>
                <a:t>i</a:t>
              </a:r>
              <a:r>
                <a:rPr lang="en-US" sz="1100" b="1" dirty="0">
                  <a:latin typeface="Arial"/>
                  <a:cs typeface="Arial"/>
                </a:rPr>
                <a:t> 18 </a:t>
              </a:r>
              <a:r>
                <a:rPr lang="en-US" sz="1100" b="1" dirty="0" err="1">
                  <a:latin typeface="Arial"/>
                  <a:cs typeface="Arial"/>
                </a:rPr>
                <a:t>uger</a:t>
              </a:r>
              <a:endParaRPr lang="en-US" sz="1100" b="1">
                <a:latin typeface="Arial"/>
                <a:cs typeface="Arial"/>
              </a:endParaRPr>
            </a:p>
          </p:txBody>
        </p:sp>
        <p:pic>
          <p:nvPicPr>
            <p:cNvPr id="28" name="Grafik 25" descr="Startside1 med massiv udfyldning">
              <a:extLst>
                <a:ext uri="{FF2B5EF4-FFF2-40B4-BE49-F238E27FC236}">
                  <a16:creationId xmlns:a16="http://schemas.microsoft.com/office/drawing/2014/main" id="{C8799BD4-749A-B40E-7511-F12952B88506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10464871" y="1635179"/>
              <a:ext cx="480269" cy="480269"/>
            </a:xfrm>
            <a:prstGeom prst="rect">
              <a:avLst/>
            </a:prstGeom>
          </p:spPr>
        </p:pic>
        <p:cxnSp>
          <p:nvCxnSpPr>
            <p:cNvPr id="29" name="Straight Connector 44">
              <a:extLst>
                <a:ext uri="{FF2B5EF4-FFF2-40B4-BE49-F238E27FC236}">
                  <a16:creationId xmlns:a16="http://schemas.microsoft.com/office/drawing/2014/main" id="{2708CA7F-F456-3BDE-FF2C-58D98DD10DA0}"/>
                </a:ext>
              </a:extLst>
            </p:cNvPr>
            <p:cNvCxnSpPr>
              <a:cxnSpLocks/>
            </p:cNvCxnSpPr>
            <p:nvPr/>
          </p:nvCxnSpPr>
          <p:spPr>
            <a:xfrm>
              <a:off x="5782466" y="2664941"/>
              <a:ext cx="1191285" cy="350924"/>
            </a:xfrm>
            <a:prstGeom prst="line">
              <a:avLst/>
            </a:prstGeom>
            <a:ln>
              <a:solidFill>
                <a:srgbClr val="334D5C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Oval 72">
              <a:extLst>
                <a:ext uri="{FF2B5EF4-FFF2-40B4-BE49-F238E27FC236}">
                  <a16:creationId xmlns:a16="http://schemas.microsoft.com/office/drawing/2014/main" id="{573C8D91-85A9-028C-ACC2-EDF68B95BD73}"/>
                </a:ext>
              </a:extLst>
            </p:cNvPr>
            <p:cNvSpPr/>
            <p:nvPr/>
          </p:nvSpPr>
          <p:spPr>
            <a:xfrm>
              <a:off x="6973751" y="2490326"/>
              <a:ext cx="1013366" cy="1025249"/>
            </a:xfrm>
            <a:prstGeom prst="ellipse">
              <a:avLst/>
            </a:prstGeom>
            <a:solidFill>
              <a:srgbClr val="B8D4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a-DK" sz="14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31" name="Grafik 42" descr="Clipboard med massiv udfyldning">
              <a:extLst>
                <a:ext uri="{FF2B5EF4-FFF2-40B4-BE49-F238E27FC236}">
                  <a16:creationId xmlns:a16="http://schemas.microsoft.com/office/drawing/2014/main" id="{FB38FD97-1F48-B4BE-8387-DE9F3542BA7C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7277921" y="2597925"/>
              <a:ext cx="405025" cy="405025"/>
            </a:xfrm>
            <a:prstGeom prst="rect">
              <a:avLst/>
            </a:prstGeom>
          </p:spPr>
        </p:pic>
        <p:sp>
          <p:nvSpPr>
            <p:cNvPr id="32" name="Tekstfelt 48">
              <a:extLst>
                <a:ext uri="{FF2B5EF4-FFF2-40B4-BE49-F238E27FC236}">
                  <a16:creationId xmlns:a16="http://schemas.microsoft.com/office/drawing/2014/main" id="{CE743914-4740-B3AA-04C8-278E34C5DC8E}"/>
                </a:ext>
              </a:extLst>
            </p:cNvPr>
            <p:cNvSpPr txBox="1"/>
            <p:nvPr/>
          </p:nvSpPr>
          <p:spPr>
            <a:xfrm>
              <a:off x="6969576" y="2999279"/>
              <a:ext cx="1013269" cy="400110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pPr algn="ctr"/>
              <a:r>
                <a:rPr lang="da-DK" sz="1000" b="1" dirty="0" err="1">
                  <a:latin typeface="Arial"/>
                  <a:cs typeface="Arial"/>
                </a:rPr>
                <a:t>Spørge-skemaer</a:t>
              </a:r>
              <a:endParaRPr lang="en-US" dirty="0" err="1"/>
            </a:p>
          </p:txBody>
        </p:sp>
        <p:sp>
          <p:nvSpPr>
            <p:cNvPr id="33" name="Oval 72">
              <a:extLst>
                <a:ext uri="{FF2B5EF4-FFF2-40B4-BE49-F238E27FC236}">
                  <a16:creationId xmlns:a16="http://schemas.microsoft.com/office/drawing/2014/main" id="{9FA28BEF-17C4-4962-08F4-30E4D390C543}"/>
                </a:ext>
              </a:extLst>
            </p:cNvPr>
            <p:cNvSpPr/>
            <p:nvPr/>
          </p:nvSpPr>
          <p:spPr>
            <a:xfrm>
              <a:off x="4265242" y="4040069"/>
              <a:ext cx="1576150" cy="1556614"/>
            </a:xfrm>
            <a:prstGeom prst="ellipse">
              <a:avLst/>
            </a:prstGeom>
            <a:solidFill>
              <a:srgbClr val="334D5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a-DK" sz="14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34" name="Grafik 58" descr="Badge 4 med massiv udfyldning">
              <a:extLst>
                <a:ext uri="{FF2B5EF4-FFF2-40B4-BE49-F238E27FC236}">
                  <a16:creationId xmlns:a16="http://schemas.microsoft.com/office/drawing/2014/main" id="{AAC9EE20-A261-06A2-1336-BF57AC3AA47B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4289166" y="4167808"/>
              <a:ext cx="436521" cy="436521"/>
            </a:xfrm>
            <a:prstGeom prst="rect">
              <a:avLst/>
            </a:prstGeom>
          </p:spPr>
        </p:pic>
        <p:pic>
          <p:nvPicPr>
            <p:cNvPr id="35" name="Grafik 61" descr="Onlinemøde med massiv udfyldning">
              <a:extLst>
                <a:ext uri="{FF2B5EF4-FFF2-40B4-BE49-F238E27FC236}">
                  <a16:creationId xmlns:a16="http://schemas.microsoft.com/office/drawing/2014/main" id="{D15D0E64-582F-4B79-C4B1-8EE2E27D572F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4696576" y="4182725"/>
              <a:ext cx="713481" cy="713481"/>
            </a:xfrm>
            <a:prstGeom prst="rect">
              <a:avLst/>
            </a:prstGeom>
          </p:spPr>
        </p:pic>
        <p:pic>
          <p:nvPicPr>
            <p:cNvPr id="36" name="Grafik 63" descr="Underskrift med massiv udfyldning">
              <a:extLst>
                <a:ext uri="{FF2B5EF4-FFF2-40B4-BE49-F238E27FC236}">
                  <a16:creationId xmlns:a16="http://schemas.microsoft.com/office/drawing/2014/main" id="{28CF9FEA-731B-8C58-2A64-E2BCE297C50A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p:blipFill>
          <p:spPr>
            <a:xfrm>
              <a:off x="3012331" y="942031"/>
              <a:ext cx="614273" cy="614273"/>
            </a:xfrm>
            <a:prstGeom prst="rect">
              <a:avLst/>
            </a:prstGeom>
          </p:spPr>
        </p:pic>
        <p:sp>
          <p:nvSpPr>
            <p:cNvPr id="37" name="Tekstfelt 65">
              <a:extLst>
                <a:ext uri="{FF2B5EF4-FFF2-40B4-BE49-F238E27FC236}">
                  <a16:creationId xmlns:a16="http://schemas.microsoft.com/office/drawing/2014/main" id="{DE637623-D6E6-0454-84B1-DBEF4938F553}"/>
                </a:ext>
              </a:extLst>
            </p:cNvPr>
            <p:cNvSpPr txBox="1"/>
            <p:nvPr/>
          </p:nvSpPr>
          <p:spPr>
            <a:xfrm>
              <a:off x="4361151" y="4864432"/>
              <a:ext cx="1333292" cy="600164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pPr algn="ctr"/>
              <a:r>
                <a:rPr lang="da-DK" sz="1100" b="1" dirty="0">
                  <a:solidFill>
                    <a:schemeClr val="bg1"/>
                  </a:solidFill>
                  <a:latin typeface="Arial"/>
                  <a:cs typeface="Arial"/>
                </a:rPr>
                <a:t>Videomøde om søvnapnø-målingen</a:t>
              </a:r>
              <a:endParaRPr lang="en-US" dirty="0">
                <a:solidFill>
                  <a:schemeClr val="bg1"/>
                </a:solidFill>
              </a:endParaRPr>
            </a:p>
          </p:txBody>
        </p:sp>
        <p:cxnSp>
          <p:nvCxnSpPr>
            <p:cNvPr id="38" name="Straight Connector 44">
              <a:extLst>
                <a:ext uri="{FF2B5EF4-FFF2-40B4-BE49-F238E27FC236}">
                  <a16:creationId xmlns:a16="http://schemas.microsoft.com/office/drawing/2014/main" id="{7552C98D-5F0B-02E1-6D03-06E147A3763D}"/>
                </a:ext>
              </a:extLst>
            </p:cNvPr>
            <p:cNvCxnSpPr>
              <a:cxnSpLocks/>
            </p:cNvCxnSpPr>
            <p:nvPr/>
          </p:nvCxnSpPr>
          <p:spPr>
            <a:xfrm>
              <a:off x="5831457" y="4864248"/>
              <a:ext cx="1379993" cy="0"/>
            </a:xfrm>
            <a:prstGeom prst="line">
              <a:avLst/>
            </a:prstGeom>
            <a:ln>
              <a:solidFill>
                <a:srgbClr val="334D5C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9" name="Oval 72">
              <a:extLst>
                <a:ext uri="{FF2B5EF4-FFF2-40B4-BE49-F238E27FC236}">
                  <a16:creationId xmlns:a16="http://schemas.microsoft.com/office/drawing/2014/main" id="{B89AE63D-C3DA-F2F4-8FF6-ECEB2E738767}"/>
                </a:ext>
              </a:extLst>
            </p:cNvPr>
            <p:cNvSpPr/>
            <p:nvPr/>
          </p:nvSpPr>
          <p:spPr>
            <a:xfrm>
              <a:off x="6969576" y="4351623"/>
              <a:ext cx="1013366" cy="1025249"/>
            </a:xfrm>
            <a:prstGeom prst="ellipse">
              <a:avLst/>
            </a:prstGeom>
            <a:solidFill>
              <a:srgbClr val="B8D4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a-DK" sz="14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40" name="Grafik 72" descr="Han-mand med massiv udfyldning">
              <a:extLst>
                <a:ext uri="{FF2B5EF4-FFF2-40B4-BE49-F238E27FC236}">
                  <a16:creationId xmlns:a16="http://schemas.microsoft.com/office/drawing/2014/main" id="{276227C5-17DF-9579-006C-3A93BF4A65F0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p:blipFill>
          <p:spPr>
            <a:xfrm>
              <a:off x="7240299" y="4415937"/>
              <a:ext cx="480269" cy="480269"/>
            </a:xfrm>
            <a:prstGeom prst="rect">
              <a:avLst/>
            </a:prstGeom>
          </p:spPr>
        </p:pic>
        <p:sp>
          <p:nvSpPr>
            <p:cNvPr id="41" name="Tekstfelt 73">
              <a:extLst>
                <a:ext uri="{FF2B5EF4-FFF2-40B4-BE49-F238E27FC236}">
                  <a16:creationId xmlns:a16="http://schemas.microsoft.com/office/drawing/2014/main" id="{D014E8AC-F967-32BD-5C24-DBD83BDA966F}"/>
                </a:ext>
              </a:extLst>
            </p:cNvPr>
            <p:cNvSpPr txBox="1"/>
            <p:nvPr/>
          </p:nvSpPr>
          <p:spPr>
            <a:xfrm>
              <a:off x="6826136" y="4845025"/>
              <a:ext cx="1293820" cy="246221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pPr algn="ctr"/>
              <a:r>
                <a:rPr lang="da-DK" sz="1000" b="1" dirty="0">
                  <a:latin typeface="Arial"/>
                  <a:cs typeface="Arial"/>
                </a:rPr>
                <a:t>Henvisning</a:t>
              </a:r>
            </a:p>
          </p:txBody>
        </p:sp>
        <p:sp>
          <p:nvSpPr>
            <p:cNvPr id="42" name="Oval 72">
              <a:extLst>
                <a:ext uri="{FF2B5EF4-FFF2-40B4-BE49-F238E27FC236}">
                  <a16:creationId xmlns:a16="http://schemas.microsoft.com/office/drawing/2014/main" id="{684476CE-2CE0-079D-12B5-87AFDE0CC112}"/>
                </a:ext>
              </a:extLst>
            </p:cNvPr>
            <p:cNvSpPr/>
            <p:nvPr/>
          </p:nvSpPr>
          <p:spPr>
            <a:xfrm>
              <a:off x="2499138" y="4893297"/>
              <a:ext cx="1576150" cy="1556614"/>
            </a:xfrm>
            <a:prstGeom prst="ellipse">
              <a:avLst/>
            </a:prstGeom>
            <a:solidFill>
              <a:srgbClr val="334D5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a-DK" sz="14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43" name="Grafik 84" descr="Badge 5 med massiv udfyldning">
              <a:extLst>
                <a:ext uri="{FF2B5EF4-FFF2-40B4-BE49-F238E27FC236}">
                  <a16:creationId xmlns:a16="http://schemas.microsoft.com/office/drawing/2014/main" id="{7F105A46-E4CD-A8E5-B162-F4D0F6C7BB14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p:blipFill>
          <p:spPr>
            <a:xfrm>
              <a:off x="2555329" y="5008535"/>
              <a:ext cx="428836" cy="428836"/>
            </a:xfrm>
            <a:prstGeom prst="rect">
              <a:avLst/>
            </a:prstGeom>
          </p:spPr>
        </p:pic>
        <p:sp>
          <p:nvSpPr>
            <p:cNvPr id="44" name="Tekstfelt 87">
              <a:extLst>
                <a:ext uri="{FF2B5EF4-FFF2-40B4-BE49-F238E27FC236}">
                  <a16:creationId xmlns:a16="http://schemas.microsoft.com/office/drawing/2014/main" id="{2B2F2DE5-D1E4-4F75-64BB-456E5D4ED3DC}"/>
                </a:ext>
              </a:extLst>
            </p:cNvPr>
            <p:cNvSpPr txBox="1"/>
            <p:nvPr/>
          </p:nvSpPr>
          <p:spPr>
            <a:xfrm>
              <a:off x="2609319" y="5819400"/>
              <a:ext cx="1282722" cy="430887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pPr algn="ctr"/>
              <a:r>
                <a:rPr lang="da-DK" sz="1100" b="1" dirty="0">
                  <a:solidFill>
                    <a:schemeClr val="bg1"/>
                  </a:solidFill>
                  <a:latin typeface="Arial"/>
                  <a:cs typeface="Arial"/>
                </a:rPr>
                <a:t>Anden måling efter 18 uger</a:t>
              </a:r>
            </a:p>
          </p:txBody>
        </p:sp>
        <p:cxnSp>
          <p:nvCxnSpPr>
            <p:cNvPr id="50" name="Straight Connector 44">
              <a:extLst>
                <a:ext uri="{FF2B5EF4-FFF2-40B4-BE49-F238E27FC236}">
                  <a16:creationId xmlns:a16="http://schemas.microsoft.com/office/drawing/2014/main" id="{769DAEE2-D7E0-FB67-D968-9F0BB244A0E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507469" y="5952205"/>
              <a:ext cx="1062262" cy="325834"/>
            </a:xfrm>
            <a:prstGeom prst="line">
              <a:avLst/>
            </a:prstGeom>
            <a:ln>
              <a:solidFill>
                <a:srgbClr val="334D5C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1" name="Oval 72">
              <a:extLst>
                <a:ext uri="{FF2B5EF4-FFF2-40B4-BE49-F238E27FC236}">
                  <a16:creationId xmlns:a16="http://schemas.microsoft.com/office/drawing/2014/main" id="{4D7EDF27-0D1B-A57B-B65C-9EE4823F1E58}"/>
                </a:ext>
              </a:extLst>
            </p:cNvPr>
            <p:cNvSpPr/>
            <p:nvPr/>
          </p:nvSpPr>
          <p:spPr>
            <a:xfrm>
              <a:off x="486302" y="5763392"/>
              <a:ext cx="1013366" cy="1025249"/>
            </a:xfrm>
            <a:prstGeom prst="ellipse">
              <a:avLst/>
            </a:prstGeom>
            <a:solidFill>
              <a:srgbClr val="B8D4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a-DK" sz="14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52" name="Grafik 109" descr="Clipboard med massiv udfyldning">
              <a:extLst>
                <a:ext uri="{FF2B5EF4-FFF2-40B4-BE49-F238E27FC236}">
                  <a16:creationId xmlns:a16="http://schemas.microsoft.com/office/drawing/2014/main" id="{75003EE4-0AE3-C887-D142-51C3BEF3A297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790472" y="5870991"/>
              <a:ext cx="405025" cy="405025"/>
            </a:xfrm>
            <a:prstGeom prst="rect">
              <a:avLst/>
            </a:prstGeom>
          </p:spPr>
        </p:pic>
        <p:sp>
          <p:nvSpPr>
            <p:cNvPr id="53" name="Tekstfelt 110">
              <a:extLst>
                <a:ext uri="{FF2B5EF4-FFF2-40B4-BE49-F238E27FC236}">
                  <a16:creationId xmlns:a16="http://schemas.microsoft.com/office/drawing/2014/main" id="{135C970C-9B07-6CAA-E164-FD55F240A7A5}"/>
                </a:ext>
              </a:extLst>
            </p:cNvPr>
            <p:cNvSpPr txBox="1"/>
            <p:nvPr/>
          </p:nvSpPr>
          <p:spPr>
            <a:xfrm>
              <a:off x="443593" y="6243979"/>
              <a:ext cx="1090433" cy="400110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pPr algn="ctr"/>
              <a:r>
                <a:rPr lang="da-DK" sz="1000" b="1" dirty="0" err="1">
                  <a:latin typeface="Arial"/>
                  <a:cs typeface="Arial"/>
                </a:rPr>
                <a:t>Spørge-skemaer</a:t>
              </a:r>
              <a:endParaRPr lang="en-US" dirty="0" err="1"/>
            </a:p>
          </p:txBody>
        </p:sp>
        <p:sp>
          <p:nvSpPr>
            <p:cNvPr id="55" name="Oval 72">
              <a:extLst>
                <a:ext uri="{FF2B5EF4-FFF2-40B4-BE49-F238E27FC236}">
                  <a16:creationId xmlns:a16="http://schemas.microsoft.com/office/drawing/2014/main" id="{938625A6-1251-82DA-4463-9FEDEEBE90A8}"/>
                </a:ext>
              </a:extLst>
            </p:cNvPr>
            <p:cNvSpPr/>
            <p:nvPr/>
          </p:nvSpPr>
          <p:spPr>
            <a:xfrm>
              <a:off x="792093" y="4043822"/>
              <a:ext cx="1576150" cy="1556614"/>
            </a:xfrm>
            <a:prstGeom prst="ellipse">
              <a:avLst/>
            </a:prstGeom>
            <a:solidFill>
              <a:srgbClr val="334D5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a-DK" sz="14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6" name="Tekstfelt 122">
              <a:extLst>
                <a:ext uri="{FF2B5EF4-FFF2-40B4-BE49-F238E27FC236}">
                  <a16:creationId xmlns:a16="http://schemas.microsoft.com/office/drawing/2014/main" id="{EA3D0BC7-A2FB-EA36-BAB2-5ECE628ED310}"/>
                </a:ext>
              </a:extLst>
            </p:cNvPr>
            <p:cNvSpPr txBox="1"/>
            <p:nvPr/>
          </p:nvSpPr>
          <p:spPr>
            <a:xfrm>
              <a:off x="984734" y="4935931"/>
              <a:ext cx="1131809" cy="430887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pPr algn="ctr"/>
              <a:r>
                <a:rPr lang="da-DK" sz="1100" b="1" dirty="0">
                  <a:solidFill>
                    <a:schemeClr val="bg1"/>
                  </a:solidFill>
                  <a:latin typeface="Arial"/>
                  <a:cs typeface="Arial"/>
                </a:rPr>
                <a:t>Slut-videomøde</a:t>
              </a:r>
            </a:p>
          </p:txBody>
        </p:sp>
        <p:pic>
          <p:nvPicPr>
            <p:cNvPr id="57" name="Grafik 125" descr="Badge 6 med massiv udfyldning">
              <a:extLst>
                <a:ext uri="{FF2B5EF4-FFF2-40B4-BE49-F238E27FC236}">
                  <a16:creationId xmlns:a16="http://schemas.microsoft.com/office/drawing/2014/main" id="{DA10CCEA-123F-ADB8-7162-E0F001C4151D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p:blipFill>
          <p:spPr>
            <a:xfrm>
              <a:off x="796662" y="4218337"/>
              <a:ext cx="444172" cy="444172"/>
            </a:xfrm>
            <a:prstGeom prst="rect">
              <a:avLst/>
            </a:prstGeom>
          </p:spPr>
        </p:pic>
        <p:pic>
          <p:nvPicPr>
            <p:cNvPr id="58" name="Grafik 127" descr="Vlog med massiv udfyldning">
              <a:extLst>
                <a:ext uri="{FF2B5EF4-FFF2-40B4-BE49-F238E27FC236}">
                  <a16:creationId xmlns:a16="http://schemas.microsoft.com/office/drawing/2014/main" id="{25DE6F63-A9BB-48E6-6498-BF1BF1C2AC41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p:blipFill>
          <p:spPr>
            <a:xfrm>
              <a:off x="1218062" y="4256523"/>
              <a:ext cx="715273" cy="715273"/>
            </a:xfrm>
            <a:prstGeom prst="rect">
              <a:avLst/>
            </a:prstGeom>
          </p:spPr>
        </p:pic>
        <p:pic>
          <p:nvPicPr>
            <p:cNvPr id="59" name="Grafik 3" descr="By med massiv udfyldning">
              <a:extLst>
                <a:ext uri="{FF2B5EF4-FFF2-40B4-BE49-F238E27FC236}">
                  <a16:creationId xmlns:a16="http://schemas.microsoft.com/office/drawing/2014/main" id="{714056CA-7A0E-4926-1C0A-E4A4AD4F2D34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p:blipFill>
          <p:spPr>
            <a:xfrm>
              <a:off x="2648836" y="2769447"/>
              <a:ext cx="914400" cy="914400"/>
            </a:xfrm>
            <a:prstGeom prst="rect">
              <a:avLst/>
            </a:prstGeom>
          </p:spPr>
        </p:pic>
        <p:pic>
          <p:nvPicPr>
            <p:cNvPr id="60" name="Grafik 9" descr="Programmør med massiv udfyldning">
              <a:extLst>
                <a:ext uri="{FF2B5EF4-FFF2-40B4-BE49-F238E27FC236}">
                  <a16:creationId xmlns:a16="http://schemas.microsoft.com/office/drawing/2014/main" id="{44D12723-38D6-BB6F-B5DB-C6E70FDF7EFD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/>
            </a:stretch>
          </p:blipFill>
          <p:spPr>
            <a:xfrm>
              <a:off x="3232467" y="3025340"/>
              <a:ext cx="914400" cy="914400"/>
            </a:xfrm>
            <a:prstGeom prst="rect">
              <a:avLst/>
            </a:prstGeom>
          </p:spPr>
        </p:pic>
        <p:sp>
          <p:nvSpPr>
            <p:cNvPr id="61" name="Tekstfelt 11">
              <a:extLst>
                <a:ext uri="{FF2B5EF4-FFF2-40B4-BE49-F238E27FC236}">
                  <a16:creationId xmlns:a16="http://schemas.microsoft.com/office/drawing/2014/main" id="{3DCF10A1-4D6D-42D4-48D3-F32B98A84D17}"/>
                </a:ext>
              </a:extLst>
            </p:cNvPr>
            <p:cNvSpPr txBox="1"/>
            <p:nvPr/>
          </p:nvSpPr>
          <p:spPr>
            <a:xfrm>
              <a:off x="2620196" y="3920736"/>
              <a:ext cx="1282722" cy="261610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pPr algn="ctr"/>
              <a:r>
                <a:rPr lang="da-DK" sz="1100" b="1" dirty="0">
                  <a:solidFill>
                    <a:schemeClr val="bg1"/>
                  </a:solidFill>
                  <a:latin typeface="Arial"/>
                  <a:cs typeface="Arial"/>
                </a:rPr>
                <a:t>Virtuelt studie</a:t>
              </a:r>
              <a:endParaRPr lang="en-US" dirty="0"/>
            </a:p>
          </p:txBody>
        </p:sp>
        <p:sp>
          <p:nvSpPr>
            <p:cNvPr id="62" name="Pil ned 86">
              <a:extLst>
                <a:ext uri="{FF2B5EF4-FFF2-40B4-BE49-F238E27FC236}">
                  <a16:creationId xmlns:a16="http://schemas.microsoft.com/office/drawing/2014/main" id="{4830D434-2762-B03C-C727-D48F80CBBD70}"/>
                </a:ext>
              </a:extLst>
            </p:cNvPr>
            <p:cNvSpPr/>
            <p:nvPr/>
          </p:nvSpPr>
          <p:spPr>
            <a:xfrm rot="14328575">
              <a:off x="2331453" y="1756472"/>
              <a:ext cx="290145" cy="302777"/>
            </a:xfrm>
            <a:prstGeom prst="downArrow">
              <a:avLst/>
            </a:prstGeom>
            <a:solidFill>
              <a:srgbClr val="334D5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a-DK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3" name="Pil ned 86">
              <a:extLst>
                <a:ext uri="{FF2B5EF4-FFF2-40B4-BE49-F238E27FC236}">
                  <a16:creationId xmlns:a16="http://schemas.microsoft.com/office/drawing/2014/main" id="{0DEE3F1A-815D-0784-95B5-7C07A808CDD0}"/>
                </a:ext>
              </a:extLst>
            </p:cNvPr>
            <p:cNvSpPr/>
            <p:nvPr/>
          </p:nvSpPr>
          <p:spPr>
            <a:xfrm rot="18044972">
              <a:off x="4035085" y="1781365"/>
              <a:ext cx="290145" cy="302777"/>
            </a:xfrm>
            <a:prstGeom prst="downArrow">
              <a:avLst/>
            </a:prstGeom>
            <a:solidFill>
              <a:srgbClr val="334D5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a-DK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4" name="Pil ned 86">
              <a:extLst>
                <a:ext uri="{FF2B5EF4-FFF2-40B4-BE49-F238E27FC236}">
                  <a16:creationId xmlns:a16="http://schemas.microsoft.com/office/drawing/2014/main" id="{EC0498D1-4A30-682C-1C17-C36359C98FD4}"/>
                </a:ext>
              </a:extLst>
            </p:cNvPr>
            <p:cNvSpPr/>
            <p:nvPr/>
          </p:nvSpPr>
          <p:spPr>
            <a:xfrm>
              <a:off x="4883748" y="3154163"/>
              <a:ext cx="290145" cy="854668"/>
            </a:xfrm>
            <a:prstGeom prst="downArrow">
              <a:avLst/>
            </a:prstGeom>
            <a:solidFill>
              <a:srgbClr val="334D5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a-DK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5" name="Pil ned 86">
              <a:extLst>
                <a:ext uri="{FF2B5EF4-FFF2-40B4-BE49-F238E27FC236}">
                  <a16:creationId xmlns:a16="http://schemas.microsoft.com/office/drawing/2014/main" id="{9D417261-DABC-1EBA-8877-44A3C5CC0FB7}"/>
                </a:ext>
              </a:extLst>
            </p:cNvPr>
            <p:cNvSpPr/>
            <p:nvPr/>
          </p:nvSpPr>
          <p:spPr>
            <a:xfrm rot="3340957">
              <a:off x="4100534" y="5214620"/>
              <a:ext cx="290145" cy="352579"/>
            </a:xfrm>
            <a:prstGeom prst="downArrow">
              <a:avLst/>
            </a:prstGeom>
            <a:solidFill>
              <a:srgbClr val="334D5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a-DK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6" name="Pil ned 86">
              <a:extLst>
                <a:ext uri="{FF2B5EF4-FFF2-40B4-BE49-F238E27FC236}">
                  <a16:creationId xmlns:a16="http://schemas.microsoft.com/office/drawing/2014/main" id="{9B1A9BAE-A7B6-5E42-FD55-22B55E10BC6F}"/>
                </a:ext>
              </a:extLst>
            </p:cNvPr>
            <p:cNvSpPr/>
            <p:nvPr/>
          </p:nvSpPr>
          <p:spPr>
            <a:xfrm rot="7599942">
              <a:off x="2235126" y="5171432"/>
              <a:ext cx="290145" cy="313529"/>
            </a:xfrm>
            <a:prstGeom prst="downArrow">
              <a:avLst/>
            </a:prstGeom>
            <a:solidFill>
              <a:srgbClr val="334D5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a-DK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67" name="Grafik 24" descr="Badge med massiv udfyldning">
              <a:extLst>
                <a:ext uri="{FF2B5EF4-FFF2-40B4-BE49-F238E27FC236}">
                  <a16:creationId xmlns:a16="http://schemas.microsoft.com/office/drawing/2014/main" id="{E6843657-22AD-60A2-D997-70D2548EE557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20"/>
                </a:ext>
              </a:extLst>
            </a:blip>
            <a:stretch>
              <a:fillRect/>
            </a:stretch>
          </p:blipFill>
          <p:spPr>
            <a:xfrm>
              <a:off x="2524570" y="858363"/>
              <a:ext cx="439232" cy="439232"/>
            </a:xfrm>
            <a:prstGeom prst="rect">
              <a:avLst/>
            </a:prstGeom>
          </p:spPr>
        </p:pic>
        <p:pic>
          <p:nvPicPr>
            <p:cNvPr id="68" name="Grafik 40" descr="Cloud Computing med massiv udfyldning">
              <a:extLst>
                <a:ext uri="{FF2B5EF4-FFF2-40B4-BE49-F238E27FC236}">
                  <a16:creationId xmlns:a16="http://schemas.microsoft.com/office/drawing/2014/main" id="{EC15737B-A88E-0BF6-6663-DE481DE5F716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/>
            </a:stretch>
          </p:blipFill>
          <p:spPr>
            <a:xfrm>
              <a:off x="4738233" y="1797229"/>
              <a:ext cx="677387" cy="677387"/>
            </a:xfrm>
            <a:prstGeom prst="rect">
              <a:avLst/>
            </a:prstGeom>
          </p:spPr>
        </p:pic>
        <p:pic>
          <p:nvPicPr>
            <p:cNvPr id="69" name="Grafik 43" descr="Cloud Computing med massiv udfyldning">
              <a:extLst>
                <a:ext uri="{FF2B5EF4-FFF2-40B4-BE49-F238E27FC236}">
                  <a16:creationId xmlns:a16="http://schemas.microsoft.com/office/drawing/2014/main" id="{D39A0AD3-311A-2838-02B7-2DE77B9962E2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/>
            </a:stretch>
          </p:blipFill>
          <p:spPr>
            <a:xfrm>
              <a:off x="2974985" y="5139723"/>
              <a:ext cx="677387" cy="67738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1915699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8" name="Group 197">
            <a:extLst>
              <a:ext uri="{FF2B5EF4-FFF2-40B4-BE49-F238E27FC236}">
                <a16:creationId xmlns:a16="http://schemas.microsoft.com/office/drawing/2014/main" id="{6D205A05-853E-323F-46BC-C6408D5CDCCB}"/>
              </a:ext>
            </a:extLst>
          </p:cNvPr>
          <p:cNvGrpSpPr/>
          <p:nvPr/>
        </p:nvGrpSpPr>
        <p:grpSpPr>
          <a:xfrm>
            <a:off x="800478" y="-4850146"/>
            <a:ext cx="16475960" cy="10732106"/>
            <a:chOff x="443593" y="40159"/>
            <a:chExt cx="10727202" cy="6748482"/>
          </a:xfrm>
        </p:grpSpPr>
        <p:sp>
          <p:nvSpPr>
            <p:cNvPr id="133" name="Oval 72">
              <a:extLst>
                <a:ext uri="{FF2B5EF4-FFF2-40B4-BE49-F238E27FC236}">
                  <a16:creationId xmlns:a16="http://schemas.microsoft.com/office/drawing/2014/main" id="{4CE0D340-D5E6-0B51-D921-8CC070324D80}"/>
                </a:ext>
              </a:extLst>
            </p:cNvPr>
            <p:cNvSpPr/>
            <p:nvPr/>
          </p:nvSpPr>
          <p:spPr>
            <a:xfrm>
              <a:off x="2363793" y="2618662"/>
              <a:ext cx="1911383" cy="1866529"/>
            </a:xfrm>
            <a:prstGeom prst="ellipse">
              <a:avLst/>
            </a:prstGeom>
            <a:solidFill>
              <a:srgbClr val="334D5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a-DK" sz="14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4" name="Oval 72">
              <a:extLst>
                <a:ext uri="{FF2B5EF4-FFF2-40B4-BE49-F238E27FC236}">
                  <a16:creationId xmlns:a16="http://schemas.microsoft.com/office/drawing/2014/main" id="{E42B91FD-76C2-2112-F080-31F1962142E1}"/>
                </a:ext>
              </a:extLst>
            </p:cNvPr>
            <p:cNvSpPr/>
            <p:nvPr/>
          </p:nvSpPr>
          <p:spPr>
            <a:xfrm>
              <a:off x="818473" y="1556304"/>
              <a:ext cx="1576150" cy="1556614"/>
            </a:xfrm>
            <a:prstGeom prst="ellipse">
              <a:avLst/>
            </a:prstGeom>
            <a:solidFill>
              <a:srgbClr val="334D5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a-DK" sz="14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135" name="Grafik 17" descr="Badge 1 med massiv udfyldning">
              <a:extLst>
                <a:ext uri="{FF2B5EF4-FFF2-40B4-BE49-F238E27FC236}">
                  <a16:creationId xmlns:a16="http://schemas.microsoft.com/office/drawing/2014/main" id="{036C2406-108A-7380-1243-96A07E6DFD2B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>
              <a:off x="773911" y="1793370"/>
              <a:ext cx="439232" cy="439232"/>
            </a:xfrm>
            <a:prstGeom prst="rect">
              <a:avLst/>
            </a:prstGeom>
          </p:spPr>
        </p:pic>
        <p:pic>
          <p:nvPicPr>
            <p:cNvPr id="136" name="Grafik 19" descr="Internet kontur">
              <a:extLst>
                <a:ext uri="{FF2B5EF4-FFF2-40B4-BE49-F238E27FC236}">
                  <a16:creationId xmlns:a16="http://schemas.microsoft.com/office/drawing/2014/main" id="{3B955563-6F67-FFFC-F9F1-860B85141C80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152504" y="1632994"/>
              <a:ext cx="914400" cy="914400"/>
            </a:xfrm>
            <a:prstGeom prst="rect">
              <a:avLst/>
            </a:prstGeom>
          </p:spPr>
        </p:pic>
        <p:sp>
          <p:nvSpPr>
            <p:cNvPr id="137" name="Tekstfelt 21">
              <a:extLst>
                <a:ext uri="{FF2B5EF4-FFF2-40B4-BE49-F238E27FC236}">
                  <a16:creationId xmlns:a16="http://schemas.microsoft.com/office/drawing/2014/main" id="{8286D90D-B7AB-86D6-1F04-CB2FE571C17E}"/>
                </a:ext>
              </a:extLst>
            </p:cNvPr>
            <p:cNvSpPr txBox="1"/>
            <p:nvPr/>
          </p:nvSpPr>
          <p:spPr>
            <a:xfrm>
              <a:off x="1065526" y="2465382"/>
              <a:ext cx="1090433" cy="600164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pPr algn="ctr"/>
              <a:r>
                <a:rPr lang="da-DK" sz="1100" b="1" dirty="0">
                  <a:solidFill>
                    <a:schemeClr val="bg1"/>
                  </a:solidFill>
                  <a:latin typeface="Arial"/>
                  <a:cs typeface="Arial"/>
                </a:rPr>
                <a:t>Skriver sig op på hjemmeside</a:t>
              </a:r>
              <a:endParaRPr lang="en-US" dirty="0">
                <a:solidFill>
                  <a:schemeClr val="bg1"/>
                </a:solidFill>
              </a:endParaRPr>
            </a:p>
          </p:txBody>
        </p:sp>
        <p:sp>
          <p:nvSpPr>
            <p:cNvPr id="138" name="Oval 72">
              <a:extLst>
                <a:ext uri="{FF2B5EF4-FFF2-40B4-BE49-F238E27FC236}">
                  <a16:creationId xmlns:a16="http://schemas.microsoft.com/office/drawing/2014/main" id="{C8D92364-E858-6479-4CCD-8FDDA5452E9C}"/>
                </a:ext>
              </a:extLst>
            </p:cNvPr>
            <p:cNvSpPr/>
            <p:nvPr/>
          </p:nvSpPr>
          <p:spPr>
            <a:xfrm>
              <a:off x="2536890" y="684570"/>
              <a:ext cx="1576150" cy="1556614"/>
            </a:xfrm>
            <a:prstGeom prst="ellipse">
              <a:avLst/>
            </a:prstGeom>
            <a:solidFill>
              <a:srgbClr val="334D5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a-DK" sz="14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9" name="Tekstfelt 30">
              <a:extLst>
                <a:ext uri="{FF2B5EF4-FFF2-40B4-BE49-F238E27FC236}">
                  <a16:creationId xmlns:a16="http://schemas.microsoft.com/office/drawing/2014/main" id="{F42FCB1B-8070-1DD6-8F5E-2A300E02A1E5}"/>
                </a:ext>
              </a:extLst>
            </p:cNvPr>
            <p:cNvSpPr txBox="1"/>
            <p:nvPr/>
          </p:nvSpPr>
          <p:spPr>
            <a:xfrm>
              <a:off x="2807659" y="1607226"/>
              <a:ext cx="1216745" cy="261610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r>
                <a:rPr lang="da-DK" sz="1100" b="1" dirty="0">
                  <a:solidFill>
                    <a:schemeClr val="bg1"/>
                  </a:solidFill>
                  <a:latin typeface="Arial"/>
                  <a:cs typeface="Arial"/>
                </a:rPr>
                <a:t>Samtykke</a:t>
              </a:r>
            </a:p>
          </p:txBody>
        </p:sp>
        <p:sp>
          <p:nvSpPr>
            <p:cNvPr id="140" name="Oval 72">
              <a:extLst>
                <a:ext uri="{FF2B5EF4-FFF2-40B4-BE49-F238E27FC236}">
                  <a16:creationId xmlns:a16="http://schemas.microsoft.com/office/drawing/2014/main" id="{5F0CB91A-C282-B3B6-0618-AA1A313F61F5}"/>
                </a:ext>
              </a:extLst>
            </p:cNvPr>
            <p:cNvSpPr/>
            <p:nvPr/>
          </p:nvSpPr>
          <p:spPr>
            <a:xfrm>
              <a:off x="4255307" y="1574361"/>
              <a:ext cx="1576150" cy="1556614"/>
            </a:xfrm>
            <a:prstGeom prst="ellipse">
              <a:avLst/>
            </a:prstGeom>
            <a:solidFill>
              <a:srgbClr val="334D5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a-DK" sz="14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141" name="Grafik 34" descr="Badge 3 med massiv udfyldning">
              <a:extLst>
                <a:ext uri="{FF2B5EF4-FFF2-40B4-BE49-F238E27FC236}">
                  <a16:creationId xmlns:a16="http://schemas.microsoft.com/office/drawing/2014/main" id="{89B1E3B3-56EC-6D1E-5783-A7FB1450EBAE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4307345" y="1704145"/>
              <a:ext cx="411303" cy="411303"/>
            </a:xfrm>
            <a:prstGeom prst="rect">
              <a:avLst/>
            </a:prstGeom>
          </p:spPr>
        </p:pic>
        <p:sp>
          <p:nvSpPr>
            <p:cNvPr id="142" name="Tekstfelt 37">
              <a:extLst>
                <a:ext uri="{FF2B5EF4-FFF2-40B4-BE49-F238E27FC236}">
                  <a16:creationId xmlns:a16="http://schemas.microsoft.com/office/drawing/2014/main" id="{D2F4CDFB-12D9-A94D-B474-7F404E4CDDE1}"/>
                </a:ext>
              </a:extLst>
            </p:cNvPr>
            <p:cNvSpPr txBox="1"/>
            <p:nvPr/>
          </p:nvSpPr>
          <p:spPr>
            <a:xfrm>
              <a:off x="4384436" y="2438347"/>
              <a:ext cx="1282722" cy="261610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pPr algn="ctr"/>
              <a:r>
                <a:rPr lang="da-DK" sz="1100" b="1" dirty="0">
                  <a:solidFill>
                    <a:schemeClr val="bg1"/>
                  </a:solidFill>
                  <a:latin typeface="Arial"/>
                  <a:cs typeface="Arial"/>
                </a:rPr>
                <a:t>Første målinger</a:t>
              </a:r>
            </a:p>
          </p:txBody>
        </p:sp>
        <p:cxnSp>
          <p:nvCxnSpPr>
            <p:cNvPr id="143" name="Straight Connector 44">
              <a:extLst>
                <a:ext uri="{FF2B5EF4-FFF2-40B4-BE49-F238E27FC236}">
                  <a16:creationId xmlns:a16="http://schemas.microsoft.com/office/drawing/2014/main" id="{2E66CFAC-E7F4-C150-4D3B-392BE8901EB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520837" y="882064"/>
              <a:ext cx="621240" cy="852962"/>
            </a:xfrm>
            <a:prstGeom prst="line">
              <a:avLst/>
            </a:prstGeom>
            <a:ln>
              <a:solidFill>
                <a:srgbClr val="334D5C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4" name="Oval 72">
              <a:extLst>
                <a:ext uri="{FF2B5EF4-FFF2-40B4-BE49-F238E27FC236}">
                  <a16:creationId xmlns:a16="http://schemas.microsoft.com/office/drawing/2014/main" id="{2C44B093-2F15-D98D-3652-E696E633139D}"/>
                </a:ext>
              </a:extLst>
            </p:cNvPr>
            <p:cNvSpPr/>
            <p:nvPr/>
          </p:nvSpPr>
          <p:spPr>
            <a:xfrm>
              <a:off x="5978785" y="52730"/>
              <a:ext cx="1013366" cy="1025249"/>
            </a:xfrm>
            <a:prstGeom prst="ellipse">
              <a:avLst/>
            </a:prstGeom>
            <a:solidFill>
              <a:srgbClr val="B8D4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a-DK" sz="14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145" name="Grafik 45" descr="Kasse åben med massiv udfyldning">
              <a:extLst>
                <a:ext uri="{FF2B5EF4-FFF2-40B4-BE49-F238E27FC236}">
                  <a16:creationId xmlns:a16="http://schemas.microsoft.com/office/drawing/2014/main" id="{F1D72872-A95B-90F3-26DB-DEAE4E7A0C11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6246811" y="132878"/>
              <a:ext cx="457948" cy="457948"/>
            </a:xfrm>
            <a:prstGeom prst="rect">
              <a:avLst/>
            </a:prstGeom>
          </p:spPr>
        </p:pic>
        <p:sp>
          <p:nvSpPr>
            <p:cNvPr id="146" name="Tekstfelt 46">
              <a:extLst>
                <a:ext uri="{FF2B5EF4-FFF2-40B4-BE49-F238E27FC236}">
                  <a16:creationId xmlns:a16="http://schemas.microsoft.com/office/drawing/2014/main" id="{37936A03-0BC4-1E81-4DAD-644509670F7B}"/>
                </a:ext>
              </a:extLst>
            </p:cNvPr>
            <p:cNvSpPr txBox="1"/>
            <p:nvPr/>
          </p:nvSpPr>
          <p:spPr>
            <a:xfrm>
              <a:off x="5924485" y="549042"/>
              <a:ext cx="1090433" cy="400110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pPr algn="ctr"/>
              <a:r>
                <a:rPr lang="da-DK" sz="1000" b="1" dirty="0">
                  <a:latin typeface="Arial"/>
                  <a:cs typeface="Arial"/>
                </a:rPr>
                <a:t>Pakke med posten</a:t>
              </a:r>
              <a:endParaRPr lang="en-US" dirty="0"/>
            </a:p>
          </p:txBody>
        </p:sp>
        <p:sp>
          <p:nvSpPr>
            <p:cNvPr id="147" name="Tekstfelt 2">
              <a:extLst>
                <a:ext uri="{FF2B5EF4-FFF2-40B4-BE49-F238E27FC236}">
                  <a16:creationId xmlns:a16="http://schemas.microsoft.com/office/drawing/2014/main" id="{83A72E15-2DC9-E3D2-173F-E8A75B945513}"/>
                </a:ext>
              </a:extLst>
            </p:cNvPr>
            <p:cNvSpPr txBox="1"/>
            <p:nvPr/>
          </p:nvSpPr>
          <p:spPr>
            <a:xfrm>
              <a:off x="7014917" y="40159"/>
              <a:ext cx="3153053" cy="476726"/>
            </a:xfrm>
            <a:prstGeom prst="roundRect">
              <a:avLst/>
            </a:prstGeom>
            <a:solidFill>
              <a:schemeClr val="tx2">
                <a:lumMod val="20000"/>
                <a:lumOff val="80000"/>
                <a:alpha val="50000"/>
              </a:schemeClr>
            </a:solidFill>
          </p:spPr>
          <p:txBody>
            <a:bodyPr wrap="square" lIns="91440" tIns="45720" rIns="91440" bIns="45720" rtlCol="0" anchor="t">
              <a:spAutoFit/>
            </a:bodyPr>
            <a:lstStyle/>
            <a:p>
              <a:r>
                <a:rPr lang="en-US" sz="1100" b="1" err="1">
                  <a:latin typeface="Arial"/>
                  <a:cs typeface="Arial"/>
                </a:rPr>
                <a:t>Søvnapnø</a:t>
              </a:r>
              <a:r>
                <a:rPr lang="en-US" sz="1100" b="1">
                  <a:latin typeface="Arial"/>
                  <a:cs typeface="Arial"/>
                </a:rPr>
                <a:t>-apparat</a:t>
              </a:r>
            </a:p>
            <a:p>
              <a:r>
                <a:rPr lang="en-US" sz="1100" b="1" dirty="0">
                  <a:latin typeface="Arial"/>
                  <a:cs typeface="Arial"/>
                </a:rPr>
                <a:t>1 </a:t>
              </a:r>
              <a:r>
                <a:rPr lang="en-US" sz="1100" b="1" dirty="0" err="1">
                  <a:latin typeface="Arial"/>
                  <a:cs typeface="Arial"/>
                </a:rPr>
                <a:t>nats</a:t>
              </a:r>
              <a:r>
                <a:rPr lang="en-US" sz="1100" b="1" dirty="0">
                  <a:latin typeface="Arial"/>
                  <a:cs typeface="Arial"/>
                </a:rPr>
                <a:t> </a:t>
              </a:r>
              <a:r>
                <a:rPr lang="en-US" sz="1100" b="1" dirty="0" err="1">
                  <a:latin typeface="Arial"/>
                  <a:cs typeface="Arial"/>
                </a:rPr>
                <a:t>måling</a:t>
              </a:r>
            </a:p>
          </p:txBody>
        </p:sp>
        <p:pic>
          <p:nvPicPr>
            <p:cNvPr id="148" name="Grafik 54" descr="Sove med massiv udfyldning">
              <a:extLst>
                <a:ext uri="{FF2B5EF4-FFF2-40B4-BE49-F238E27FC236}">
                  <a16:creationId xmlns:a16="http://schemas.microsoft.com/office/drawing/2014/main" id="{9A83BFD0-C514-6B4A-0BDA-8591DBA85D8F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9485333" y="78265"/>
              <a:ext cx="457200" cy="457200"/>
            </a:xfrm>
            <a:prstGeom prst="rect">
              <a:avLst/>
            </a:prstGeom>
          </p:spPr>
        </p:pic>
        <p:sp>
          <p:nvSpPr>
            <p:cNvPr id="149" name="Tekstfelt 5">
              <a:extLst>
                <a:ext uri="{FF2B5EF4-FFF2-40B4-BE49-F238E27FC236}">
                  <a16:creationId xmlns:a16="http://schemas.microsoft.com/office/drawing/2014/main" id="{F7ECD512-23EE-59FE-000F-CF4F53893808}"/>
                </a:ext>
              </a:extLst>
            </p:cNvPr>
            <p:cNvSpPr txBox="1"/>
            <p:nvPr/>
          </p:nvSpPr>
          <p:spPr>
            <a:xfrm>
              <a:off x="7014917" y="567622"/>
              <a:ext cx="3153053" cy="476726"/>
            </a:xfrm>
            <a:prstGeom prst="roundRect">
              <a:avLst/>
            </a:prstGeom>
            <a:solidFill>
              <a:schemeClr val="tx2">
                <a:lumMod val="20000"/>
                <a:lumOff val="80000"/>
                <a:alpha val="50000"/>
              </a:schemeClr>
            </a:solidFill>
          </p:spPr>
          <p:txBody>
            <a:bodyPr wrap="square" lIns="91440" tIns="45720" rIns="91440" bIns="45720" rtlCol="0" anchor="t">
              <a:spAutoFit/>
            </a:bodyPr>
            <a:lstStyle/>
            <a:p>
              <a:r>
                <a:rPr lang="en-US" sz="1100" b="1" err="1">
                  <a:latin typeface="Arial"/>
                  <a:cs typeface="Arial"/>
                </a:rPr>
                <a:t>Aktivitetsmåler</a:t>
              </a:r>
              <a:endParaRPr lang="en-US" sz="1100" b="1" dirty="0">
                <a:latin typeface="Arial"/>
                <a:cs typeface="Arial"/>
              </a:endParaRPr>
            </a:p>
            <a:p>
              <a:r>
                <a:rPr lang="en-US" sz="1100" b="1" dirty="0">
                  <a:latin typeface="Arial"/>
                  <a:cs typeface="Arial"/>
                </a:rPr>
                <a:t>7 </a:t>
              </a:r>
              <a:r>
                <a:rPr lang="en-US" sz="1100" b="1" dirty="0" err="1">
                  <a:latin typeface="Arial"/>
                  <a:cs typeface="Arial"/>
                </a:rPr>
                <a:t>dages</a:t>
              </a:r>
              <a:r>
                <a:rPr lang="en-US" sz="1100" b="1" dirty="0">
                  <a:latin typeface="Arial"/>
                  <a:cs typeface="Arial"/>
                </a:rPr>
                <a:t> </a:t>
              </a:r>
              <a:r>
                <a:rPr lang="en-US" sz="1100" b="1" dirty="0" err="1">
                  <a:latin typeface="Arial"/>
                  <a:cs typeface="Arial"/>
                </a:rPr>
                <a:t>måling</a:t>
              </a:r>
            </a:p>
          </p:txBody>
        </p:sp>
        <p:pic>
          <p:nvPicPr>
            <p:cNvPr id="150" name="Grafik 60" descr="Kør/Afspil med massiv udfyldning">
              <a:extLst>
                <a:ext uri="{FF2B5EF4-FFF2-40B4-BE49-F238E27FC236}">
                  <a16:creationId xmlns:a16="http://schemas.microsoft.com/office/drawing/2014/main" id="{9E6E86F7-A1D0-3633-E9CB-6E5828DFE70A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9485333" y="587821"/>
              <a:ext cx="436327" cy="436327"/>
            </a:xfrm>
            <a:prstGeom prst="rect">
              <a:avLst/>
            </a:prstGeom>
          </p:spPr>
        </p:pic>
        <p:cxnSp>
          <p:nvCxnSpPr>
            <p:cNvPr id="151" name="Straight Connector 44">
              <a:extLst>
                <a:ext uri="{FF2B5EF4-FFF2-40B4-BE49-F238E27FC236}">
                  <a16:creationId xmlns:a16="http://schemas.microsoft.com/office/drawing/2014/main" id="{B1756F53-2321-0ABB-D458-0CE6A76D041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831457" y="1988404"/>
              <a:ext cx="1160694" cy="314732"/>
            </a:xfrm>
            <a:prstGeom prst="line">
              <a:avLst/>
            </a:prstGeom>
            <a:ln>
              <a:solidFill>
                <a:srgbClr val="334D5C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2" name="Oval 72">
              <a:extLst>
                <a:ext uri="{FF2B5EF4-FFF2-40B4-BE49-F238E27FC236}">
                  <a16:creationId xmlns:a16="http://schemas.microsoft.com/office/drawing/2014/main" id="{3898810D-FF96-82B3-CEDE-23808DE80DC6}"/>
                </a:ext>
              </a:extLst>
            </p:cNvPr>
            <p:cNvSpPr/>
            <p:nvPr/>
          </p:nvSpPr>
          <p:spPr>
            <a:xfrm>
              <a:off x="6973751" y="1391487"/>
              <a:ext cx="1013366" cy="1025249"/>
            </a:xfrm>
            <a:prstGeom prst="ellipse">
              <a:avLst/>
            </a:prstGeom>
            <a:solidFill>
              <a:srgbClr val="B8D4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a-DK" sz="14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153" name="Grafik 13" descr="Hjerte med pulse med massiv udfyldning">
              <a:extLst>
                <a:ext uri="{FF2B5EF4-FFF2-40B4-BE49-F238E27FC236}">
                  <a16:creationId xmlns:a16="http://schemas.microsoft.com/office/drawing/2014/main" id="{CB84803F-1719-A403-B827-5C78F6DF90E3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7196653" y="1409987"/>
              <a:ext cx="524517" cy="524517"/>
            </a:xfrm>
            <a:prstGeom prst="rect">
              <a:avLst/>
            </a:prstGeom>
          </p:spPr>
        </p:pic>
        <p:sp>
          <p:nvSpPr>
            <p:cNvPr id="154" name="Tekstfelt 16">
              <a:extLst>
                <a:ext uri="{FF2B5EF4-FFF2-40B4-BE49-F238E27FC236}">
                  <a16:creationId xmlns:a16="http://schemas.microsoft.com/office/drawing/2014/main" id="{85612310-8706-8D5F-C496-D97AA5CC6481}"/>
                </a:ext>
              </a:extLst>
            </p:cNvPr>
            <p:cNvSpPr txBox="1"/>
            <p:nvPr/>
          </p:nvSpPr>
          <p:spPr>
            <a:xfrm>
              <a:off x="6911185" y="1846403"/>
              <a:ext cx="1090433" cy="400110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pPr algn="ctr"/>
              <a:r>
                <a:rPr lang="da-DK" sz="1000" b="1" dirty="0">
                  <a:latin typeface="Arial"/>
                  <a:cs typeface="Arial"/>
                </a:rPr>
                <a:t>Hjerterytmemålinger</a:t>
              </a:r>
              <a:endParaRPr lang="en-US" dirty="0"/>
            </a:p>
          </p:txBody>
        </p:sp>
        <p:sp>
          <p:nvSpPr>
            <p:cNvPr id="155" name="Tekstfelt 22">
              <a:extLst>
                <a:ext uri="{FF2B5EF4-FFF2-40B4-BE49-F238E27FC236}">
                  <a16:creationId xmlns:a16="http://schemas.microsoft.com/office/drawing/2014/main" id="{E9E720E6-19B5-6406-56CC-C268164DB78C}"/>
                </a:ext>
              </a:extLst>
            </p:cNvPr>
            <p:cNvSpPr txBox="1"/>
            <p:nvPr/>
          </p:nvSpPr>
          <p:spPr>
            <a:xfrm>
              <a:off x="8017742" y="1668815"/>
              <a:ext cx="3153053" cy="476726"/>
            </a:xfrm>
            <a:prstGeom prst="roundRect">
              <a:avLst/>
            </a:prstGeom>
            <a:solidFill>
              <a:schemeClr val="tx2">
                <a:lumMod val="20000"/>
                <a:lumOff val="80000"/>
                <a:alpha val="50000"/>
              </a:schemeClr>
            </a:solidFill>
          </p:spPr>
          <p:txBody>
            <a:bodyPr wrap="square" lIns="91440" tIns="45720" rIns="91440" bIns="45720" rtlCol="0" anchor="t">
              <a:spAutoFit/>
            </a:bodyPr>
            <a:lstStyle/>
            <a:p>
              <a:r>
                <a:rPr lang="en-US" sz="1100" b="1" dirty="0" err="1">
                  <a:latin typeface="Arial"/>
                  <a:cs typeface="Arial"/>
                </a:rPr>
                <a:t>Vha</a:t>
              </a:r>
              <a:r>
                <a:rPr lang="en-US" sz="1100" b="1" dirty="0">
                  <a:latin typeface="Arial"/>
                  <a:cs typeface="Arial"/>
                </a:rPr>
                <a:t>. </a:t>
              </a:r>
              <a:r>
                <a:rPr lang="en-US" sz="1100" b="1" dirty="0" err="1">
                  <a:latin typeface="Arial"/>
                  <a:cs typeface="Arial"/>
                </a:rPr>
                <a:t>kamera</a:t>
              </a:r>
              <a:r>
                <a:rPr lang="en-US" sz="1100" b="1" dirty="0">
                  <a:latin typeface="Arial"/>
                  <a:cs typeface="Arial"/>
                </a:rPr>
                <a:t> </a:t>
              </a:r>
              <a:r>
                <a:rPr lang="en-US" sz="1100" b="1" dirty="0" err="1">
                  <a:latin typeface="Arial"/>
                  <a:cs typeface="Arial"/>
                </a:rPr>
                <a:t>og</a:t>
              </a:r>
              <a:r>
                <a:rPr lang="en-US" sz="1100" b="1" dirty="0">
                  <a:latin typeface="Arial"/>
                  <a:cs typeface="Arial"/>
                </a:rPr>
                <a:t> finger </a:t>
              </a:r>
              <a:r>
                <a:rPr lang="en-US" sz="1100" b="1" dirty="0" err="1">
                  <a:latin typeface="Arial"/>
                  <a:cs typeface="Arial"/>
                </a:rPr>
                <a:t>på</a:t>
              </a:r>
              <a:r>
                <a:rPr lang="en-US" sz="1100" b="1" dirty="0">
                  <a:latin typeface="Arial"/>
                  <a:cs typeface="Arial"/>
                </a:rPr>
                <a:t> </a:t>
              </a:r>
              <a:r>
                <a:rPr lang="en-US" sz="1100" b="1" dirty="0" err="1">
                  <a:latin typeface="Arial"/>
                  <a:cs typeface="Arial"/>
                </a:rPr>
                <a:t>telefonen</a:t>
              </a:r>
              <a:endParaRPr lang="en-US" sz="1100" b="1" dirty="0">
                <a:latin typeface="Arial"/>
                <a:cs typeface="Arial"/>
              </a:endParaRPr>
            </a:p>
            <a:p>
              <a:r>
                <a:rPr lang="en-US" sz="1100" b="1" dirty="0">
                  <a:latin typeface="Arial"/>
                  <a:cs typeface="Arial"/>
                </a:rPr>
                <a:t>2 </a:t>
              </a:r>
              <a:r>
                <a:rPr lang="en-US" sz="1100" b="1" dirty="0" err="1">
                  <a:latin typeface="Arial"/>
                  <a:cs typeface="Arial"/>
                </a:rPr>
                <a:t>gange</a:t>
              </a:r>
              <a:r>
                <a:rPr lang="en-US" sz="1100" b="1" dirty="0">
                  <a:latin typeface="Arial"/>
                  <a:cs typeface="Arial"/>
                </a:rPr>
                <a:t> om </a:t>
              </a:r>
              <a:r>
                <a:rPr lang="en-US" sz="1100" b="1" dirty="0" err="1">
                  <a:latin typeface="Arial"/>
                  <a:cs typeface="Arial"/>
                </a:rPr>
                <a:t>dagen</a:t>
              </a:r>
              <a:r>
                <a:rPr lang="en-US" sz="1100" b="1" dirty="0">
                  <a:latin typeface="Arial"/>
                  <a:cs typeface="Arial"/>
                </a:rPr>
                <a:t> </a:t>
              </a:r>
              <a:r>
                <a:rPr lang="en-US" sz="1100" b="1" dirty="0" err="1">
                  <a:latin typeface="Arial"/>
                  <a:cs typeface="Arial"/>
                </a:rPr>
                <a:t>i</a:t>
              </a:r>
              <a:r>
                <a:rPr lang="en-US" sz="1100" b="1" dirty="0">
                  <a:latin typeface="Arial"/>
                  <a:cs typeface="Arial"/>
                </a:rPr>
                <a:t> 18 </a:t>
              </a:r>
              <a:r>
                <a:rPr lang="en-US" sz="1100" b="1" dirty="0" err="1">
                  <a:latin typeface="Arial"/>
                  <a:cs typeface="Arial"/>
                </a:rPr>
                <a:t>uger</a:t>
              </a:r>
            </a:p>
          </p:txBody>
        </p:sp>
        <p:pic>
          <p:nvPicPr>
            <p:cNvPr id="156" name="Grafik 25" descr="Startside1 med massiv udfyldning">
              <a:extLst>
                <a:ext uri="{FF2B5EF4-FFF2-40B4-BE49-F238E27FC236}">
                  <a16:creationId xmlns:a16="http://schemas.microsoft.com/office/drawing/2014/main" id="{0D95ED73-23D0-E503-57A1-7EA109802AA7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10464871" y="1635179"/>
              <a:ext cx="480269" cy="480269"/>
            </a:xfrm>
            <a:prstGeom prst="rect">
              <a:avLst/>
            </a:prstGeom>
          </p:spPr>
        </p:pic>
        <p:cxnSp>
          <p:nvCxnSpPr>
            <p:cNvPr id="157" name="Straight Connector 44">
              <a:extLst>
                <a:ext uri="{FF2B5EF4-FFF2-40B4-BE49-F238E27FC236}">
                  <a16:creationId xmlns:a16="http://schemas.microsoft.com/office/drawing/2014/main" id="{A4F3BD8B-135E-9248-EA9A-44CC2BCF6AD2}"/>
                </a:ext>
              </a:extLst>
            </p:cNvPr>
            <p:cNvCxnSpPr>
              <a:cxnSpLocks/>
            </p:cNvCxnSpPr>
            <p:nvPr/>
          </p:nvCxnSpPr>
          <p:spPr>
            <a:xfrm>
              <a:off x="5782466" y="2664941"/>
              <a:ext cx="1191285" cy="350924"/>
            </a:xfrm>
            <a:prstGeom prst="line">
              <a:avLst/>
            </a:prstGeom>
            <a:ln>
              <a:solidFill>
                <a:srgbClr val="334D5C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8" name="Oval 72">
              <a:extLst>
                <a:ext uri="{FF2B5EF4-FFF2-40B4-BE49-F238E27FC236}">
                  <a16:creationId xmlns:a16="http://schemas.microsoft.com/office/drawing/2014/main" id="{4925E4FE-2668-3C1D-BCBF-258A3433401B}"/>
                </a:ext>
              </a:extLst>
            </p:cNvPr>
            <p:cNvSpPr/>
            <p:nvPr/>
          </p:nvSpPr>
          <p:spPr>
            <a:xfrm>
              <a:off x="6973751" y="2490326"/>
              <a:ext cx="1013366" cy="1025249"/>
            </a:xfrm>
            <a:prstGeom prst="ellipse">
              <a:avLst/>
            </a:prstGeom>
            <a:solidFill>
              <a:srgbClr val="B8D4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a-DK" sz="14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159" name="Grafik 42" descr="Clipboard med massiv udfyldning">
              <a:extLst>
                <a:ext uri="{FF2B5EF4-FFF2-40B4-BE49-F238E27FC236}">
                  <a16:creationId xmlns:a16="http://schemas.microsoft.com/office/drawing/2014/main" id="{DC62696B-8AEA-16CA-0A45-53B150C18133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7277921" y="2597925"/>
              <a:ext cx="405025" cy="405025"/>
            </a:xfrm>
            <a:prstGeom prst="rect">
              <a:avLst/>
            </a:prstGeom>
          </p:spPr>
        </p:pic>
        <p:sp>
          <p:nvSpPr>
            <p:cNvPr id="160" name="Tekstfelt 48">
              <a:extLst>
                <a:ext uri="{FF2B5EF4-FFF2-40B4-BE49-F238E27FC236}">
                  <a16:creationId xmlns:a16="http://schemas.microsoft.com/office/drawing/2014/main" id="{44E241E5-B387-CB31-F39F-098114E82DA4}"/>
                </a:ext>
              </a:extLst>
            </p:cNvPr>
            <p:cNvSpPr txBox="1"/>
            <p:nvPr/>
          </p:nvSpPr>
          <p:spPr>
            <a:xfrm>
              <a:off x="6969576" y="2999279"/>
              <a:ext cx="1013269" cy="400110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pPr algn="ctr"/>
              <a:r>
                <a:rPr lang="da-DK" sz="1000" b="1" dirty="0" err="1">
                  <a:latin typeface="Arial"/>
                  <a:cs typeface="Arial"/>
                </a:rPr>
                <a:t>Spørge-skemaer</a:t>
              </a:r>
              <a:endParaRPr lang="en-US" dirty="0" err="1"/>
            </a:p>
          </p:txBody>
        </p:sp>
        <p:sp>
          <p:nvSpPr>
            <p:cNvPr id="161" name="Oval 72">
              <a:extLst>
                <a:ext uri="{FF2B5EF4-FFF2-40B4-BE49-F238E27FC236}">
                  <a16:creationId xmlns:a16="http://schemas.microsoft.com/office/drawing/2014/main" id="{86091FF7-10E9-C071-B286-E08886C4E40E}"/>
                </a:ext>
              </a:extLst>
            </p:cNvPr>
            <p:cNvSpPr/>
            <p:nvPr/>
          </p:nvSpPr>
          <p:spPr>
            <a:xfrm>
              <a:off x="4265242" y="4040069"/>
              <a:ext cx="1576150" cy="1556614"/>
            </a:xfrm>
            <a:prstGeom prst="ellipse">
              <a:avLst/>
            </a:prstGeom>
            <a:solidFill>
              <a:srgbClr val="334D5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a-DK" sz="14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162" name="Grafik 58" descr="Badge 4 med massiv udfyldning">
              <a:extLst>
                <a:ext uri="{FF2B5EF4-FFF2-40B4-BE49-F238E27FC236}">
                  <a16:creationId xmlns:a16="http://schemas.microsoft.com/office/drawing/2014/main" id="{0777D57C-E997-D773-83C8-ADE944E047CD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4289166" y="4167808"/>
              <a:ext cx="436521" cy="436521"/>
            </a:xfrm>
            <a:prstGeom prst="rect">
              <a:avLst/>
            </a:prstGeom>
          </p:spPr>
        </p:pic>
        <p:pic>
          <p:nvPicPr>
            <p:cNvPr id="163" name="Grafik 61" descr="Onlinemøde med massiv udfyldning">
              <a:extLst>
                <a:ext uri="{FF2B5EF4-FFF2-40B4-BE49-F238E27FC236}">
                  <a16:creationId xmlns:a16="http://schemas.microsoft.com/office/drawing/2014/main" id="{879114AD-8E12-7938-22D6-FD452150BC89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4696576" y="4182725"/>
              <a:ext cx="713481" cy="713481"/>
            </a:xfrm>
            <a:prstGeom prst="rect">
              <a:avLst/>
            </a:prstGeom>
          </p:spPr>
        </p:pic>
        <p:pic>
          <p:nvPicPr>
            <p:cNvPr id="164" name="Grafik 63" descr="Underskrift med massiv udfyldning">
              <a:extLst>
                <a:ext uri="{FF2B5EF4-FFF2-40B4-BE49-F238E27FC236}">
                  <a16:creationId xmlns:a16="http://schemas.microsoft.com/office/drawing/2014/main" id="{7DFB3444-5DD7-692D-940F-052E5E0F3893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p:blipFill>
          <p:spPr>
            <a:xfrm>
              <a:off x="3012331" y="942031"/>
              <a:ext cx="614273" cy="614273"/>
            </a:xfrm>
            <a:prstGeom prst="rect">
              <a:avLst/>
            </a:prstGeom>
          </p:spPr>
        </p:pic>
        <p:sp>
          <p:nvSpPr>
            <p:cNvPr id="165" name="Tekstfelt 65">
              <a:extLst>
                <a:ext uri="{FF2B5EF4-FFF2-40B4-BE49-F238E27FC236}">
                  <a16:creationId xmlns:a16="http://schemas.microsoft.com/office/drawing/2014/main" id="{0F851F2A-983A-A65E-7612-83687A74EAED}"/>
                </a:ext>
              </a:extLst>
            </p:cNvPr>
            <p:cNvSpPr txBox="1"/>
            <p:nvPr/>
          </p:nvSpPr>
          <p:spPr>
            <a:xfrm>
              <a:off x="4361151" y="4864432"/>
              <a:ext cx="1333292" cy="600164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pPr algn="ctr"/>
              <a:r>
                <a:rPr lang="da-DK" sz="1100" b="1" dirty="0">
                  <a:solidFill>
                    <a:schemeClr val="bg1"/>
                  </a:solidFill>
                  <a:latin typeface="Arial"/>
                  <a:cs typeface="Arial"/>
                </a:rPr>
                <a:t>Videomøde om søvnapnø-målingen</a:t>
              </a:r>
              <a:endParaRPr lang="en-US" dirty="0">
                <a:solidFill>
                  <a:schemeClr val="bg1"/>
                </a:solidFill>
              </a:endParaRPr>
            </a:p>
          </p:txBody>
        </p:sp>
        <p:cxnSp>
          <p:nvCxnSpPr>
            <p:cNvPr id="166" name="Straight Connector 44">
              <a:extLst>
                <a:ext uri="{FF2B5EF4-FFF2-40B4-BE49-F238E27FC236}">
                  <a16:creationId xmlns:a16="http://schemas.microsoft.com/office/drawing/2014/main" id="{BC9A62F9-F010-956B-D8F4-6B185A879D72}"/>
                </a:ext>
              </a:extLst>
            </p:cNvPr>
            <p:cNvCxnSpPr>
              <a:cxnSpLocks/>
            </p:cNvCxnSpPr>
            <p:nvPr/>
          </p:nvCxnSpPr>
          <p:spPr>
            <a:xfrm>
              <a:off x="5831457" y="4864248"/>
              <a:ext cx="1379993" cy="0"/>
            </a:xfrm>
            <a:prstGeom prst="line">
              <a:avLst/>
            </a:prstGeom>
            <a:ln>
              <a:solidFill>
                <a:srgbClr val="334D5C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7" name="Oval 72">
              <a:extLst>
                <a:ext uri="{FF2B5EF4-FFF2-40B4-BE49-F238E27FC236}">
                  <a16:creationId xmlns:a16="http://schemas.microsoft.com/office/drawing/2014/main" id="{798C2398-1E51-A290-0404-FDFE8972B4EF}"/>
                </a:ext>
              </a:extLst>
            </p:cNvPr>
            <p:cNvSpPr/>
            <p:nvPr/>
          </p:nvSpPr>
          <p:spPr>
            <a:xfrm>
              <a:off x="6969576" y="4351623"/>
              <a:ext cx="1013366" cy="1025249"/>
            </a:xfrm>
            <a:prstGeom prst="ellipse">
              <a:avLst/>
            </a:prstGeom>
            <a:solidFill>
              <a:srgbClr val="B8D4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a-DK" sz="14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168" name="Grafik 72" descr="Han-mand med massiv udfyldning">
              <a:extLst>
                <a:ext uri="{FF2B5EF4-FFF2-40B4-BE49-F238E27FC236}">
                  <a16:creationId xmlns:a16="http://schemas.microsoft.com/office/drawing/2014/main" id="{706FD899-7E74-EC6F-7D2A-B0B3CE897BDC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p:blipFill>
          <p:spPr>
            <a:xfrm>
              <a:off x="7240299" y="4415937"/>
              <a:ext cx="480269" cy="480269"/>
            </a:xfrm>
            <a:prstGeom prst="rect">
              <a:avLst/>
            </a:prstGeom>
          </p:spPr>
        </p:pic>
        <p:sp>
          <p:nvSpPr>
            <p:cNvPr id="169" name="Tekstfelt 73">
              <a:extLst>
                <a:ext uri="{FF2B5EF4-FFF2-40B4-BE49-F238E27FC236}">
                  <a16:creationId xmlns:a16="http://schemas.microsoft.com/office/drawing/2014/main" id="{36766594-CB50-99E2-A2B6-32AA785A98E6}"/>
                </a:ext>
              </a:extLst>
            </p:cNvPr>
            <p:cNvSpPr txBox="1"/>
            <p:nvPr/>
          </p:nvSpPr>
          <p:spPr>
            <a:xfrm>
              <a:off x="6826136" y="4845025"/>
              <a:ext cx="1293820" cy="246221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pPr algn="ctr"/>
              <a:r>
                <a:rPr lang="da-DK" sz="1000" b="1" dirty="0">
                  <a:latin typeface="Arial"/>
                  <a:cs typeface="Arial"/>
                </a:rPr>
                <a:t>Henvisning</a:t>
              </a:r>
            </a:p>
          </p:txBody>
        </p:sp>
        <p:sp>
          <p:nvSpPr>
            <p:cNvPr id="170" name="Oval 72">
              <a:extLst>
                <a:ext uri="{FF2B5EF4-FFF2-40B4-BE49-F238E27FC236}">
                  <a16:creationId xmlns:a16="http://schemas.microsoft.com/office/drawing/2014/main" id="{911A4BFB-AAF3-12DF-8398-C7FBD0AD97B1}"/>
                </a:ext>
              </a:extLst>
            </p:cNvPr>
            <p:cNvSpPr/>
            <p:nvPr/>
          </p:nvSpPr>
          <p:spPr>
            <a:xfrm>
              <a:off x="2499138" y="4893297"/>
              <a:ext cx="1576150" cy="1556614"/>
            </a:xfrm>
            <a:prstGeom prst="ellipse">
              <a:avLst/>
            </a:prstGeom>
            <a:solidFill>
              <a:srgbClr val="334D5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a-DK" sz="14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171" name="Grafik 84" descr="Badge 5 med massiv udfyldning">
              <a:extLst>
                <a:ext uri="{FF2B5EF4-FFF2-40B4-BE49-F238E27FC236}">
                  <a16:creationId xmlns:a16="http://schemas.microsoft.com/office/drawing/2014/main" id="{04F62853-0652-025B-6587-7B09D67C20E7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p:blipFill>
          <p:spPr>
            <a:xfrm>
              <a:off x="2555329" y="5008535"/>
              <a:ext cx="428836" cy="428836"/>
            </a:xfrm>
            <a:prstGeom prst="rect">
              <a:avLst/>
            </a:prstGeom>
          </p:spPr>
        </p:pic>
        <p:sp>
          <p:nvSpPr>
            <p:cNvPr id="172" name="Tekstfelt 87">
              <a:extLst>
                <a:ext uri="{FF2B5EF4-FFF2-40B4-BE49-F238E27FC236}">
                  <a16:creationId xmlns:a16="http://schemas.microsoft.com/office/drawing/2014/main" id="{234405E7-3623-E3D2-1C7F-6ACBC84AF031}"/>
                </a:ext>
              </a:extLst>
            </p:cNvPr>
            <p:cNvSpPr txBox="1"/>
            <p:nvPr/>
          </p:nvSpPr>
          <p:spPr>
            <a:xfrm>
              <a:off x="2609319" y="5819400"/>
              <a:ext cx="1282722" cy="430887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pPr algn="ctr"/>
              <a:r>
                <a:rPr lang="da-DK" sz="1100" b="1" dirty="0">
                  <a:solidFill>
                    <a:schemeClr val="bg1"/>
                  </a:solidFill>
                  <a:latin typeface="Arial"/>
                  <a:cs typeface="Arial"/>
                </a:rPr>
                <a:t>Anden måling efter 18 uger</a:t>
              </a:r>
            </a:p>
          </p:txBody>
        </p:sp>
        <p:sp>
          <p:nvSpPr>
            <p:cNvPr id="173" name="Oval 72">
              <a:extLst>
                <a:ext uri="{FF2B5EF4-FFF2-40B4-BE49-F238E27FC236}">
                  <a16:creationId xmlns:a16="http://schemas.microsoft.com/office/drawing/2014/main" id="{F7AF3525-A7B1-F193-30AD-430501D01A6A}"/>
                </a:ext>
              </a:extLst>
            </p:cNvPr>
            <p:cNvSpPr/>
            <p:nvPr/>
          </p:nvSpPr>
          <p:spPr>
            <a:xfrm>
              <a:off x="4965419" y="5763392"/>
              <a:ext cx="1013366" cy="1025249"/>
            </a:xfrm>
            <a:prstGeom prst="ellipse">
              <a:avLst/>
            </a:prstGeom>
            <a:solidFill>
              <a:srgbClr val="B8D4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a-DK" sz="14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174" name="Grafik 93" descr="Kasse åben med massiv udfyldning">
              <a:extLst>
                <a:ext uri="{FF2B5EF4-FFF2-40B4-BE49-F238E27FC236}">
                  <a16:creationId xmlns:a16="http://schemas.microsoft.com/office/drawing/2014/main" id="{9D7D549A-5074-A4BB-C07F-E6AE0D8F30B4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5233445" y="5843540"/>
              <a:ext cx="457948" cy="457948"/>
            </a:xfrm>
            <a:prstGeom prst="rect">
              <a:avLst/>
            </a:prstGeom>
          </p:spPr>
        </p:pic>
        <p:sp>
          <p:nvSpPr>
            <p:cNvPr id="175" name="Tekstfelt 94">
              <a:extLst>
                <a:ext uri="{FF2B5EF4-FFF2-40B4-BE49-F238E27FC236}">
                  <a16:creationId xmlns:a16="http://schemas.microsoft.com/office/drawing/2014/main" id="{ABB7D959-837F-9AA8-238F-5783AE2903E8}"/>
                </a:ext>
              </a:extLst>
            </p:cNvPr>
            <p:cNvSpPr txBox="1"/>
            <p:nvPr/>
          </p:nvSpPr>
          <p:spPr>
            <a:xfrm>
              <a:off x="4911119" y="6259704"/>
              <a:ext cx="1090433" cy="400110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pPr algn="ctr"/>
              <a:r>
                <a:rPr lang="da-DK" sz="1000" b="1" dirty="0">
                  <a:latin typeface="Arial"/>
                  <a:cs typeface="Arial"/>
                </a:rPr>
                <a:t>Pakke med posten </a:t>
              </a:r>
            </a:p>
          </p:txBody>
        </p:sp>
        <p:sp>
          <p:nvSpPr>
            <p:cNvPr id="176" name="Tekstfelt 98">
              <a:extLst>
                <a:ext uri="{FF2B5EF4-FFF2-40B4-BE49-F238E27FC236}">
                  <a16:creationId xmlns:a16="http://schemas.microsoft.com/office/drawing/2014/main" id="{6F15B09B-599B-E8C5-12B3-C62D4BC048B6}"/>
                </a:ext>
              </a:extLst>
            </p:cNvPr>
            <p:cNvSpPr txBox="1"/>
            <p:nvPr/>
          </p:nvSpPr>
          <p:spPr>
            <a:xfrm>
              <a:off x="5995654" y="6066349"/>
              <a:ext cx="1752600" cy="417539"/>
            </a:xfrm>
            <a:prstGeom prst="roundRect">
              <a:avLst/>
            </a:prstGeom>
            <a:solidFill>
              <a:schemeClr val="tx2">
                <a:lumMod val="20000"/>
                <a:lumOff val="80000"/>
                <a:alpha val="50000"/>
              </a:schemeClr>
            </a:solidFill>
          </p:spPr>
          <p:txBody>
            <a:bodyPr wrap="square" lIns="91440" tIns="45720" rIns="91440" bIns="45720" rtlCol="0" anchor="t">
              <a:spAutoFit/>
            </a:bodyPr>
            <a:lstStyle/>
            <a:p>
              <a:r>
                <a:rPr lang="en-US" sz="1100" b="1" err="1">
                  <a:latin typeface="Arial"/>
                  <a:cs typeface="Arial"/>
                </a:rPr>
                <a:t>Aktivitetsmåler</a:t>
              </a:r>
              <a:endParaRPr lang="en-US" sz="1100" err="1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r>
                <a:rPr lang="en-US" sz="1100" b="1" dirty="0">
                  <a:latin typeface="Arial"/>
                  <a:cs typeface="Arial"/>
                </a:rPr>
                <a:t>7 </a:t>
              </a:r>
              <a:r>
                <a:rPr lang="en-US" sz="1100" b="1" err="1">
                  <a:latin typeface="Arial"/>
                  <a:cs typeface="Arial"/>
                </a:rPr>
                <a:t>dages</a:t>
              </a:r>
              <a:r>
                <a:rPr lang="en-US" sz="1100" b="1" dirty="0">
                  <a:latin typeface="Arial"/>
                  <a:cs typeface="Arial"/>
                </a:rPr>
                <a:t> </a:t>
              </a:r>
              <a:r>
                <a:rPr lang="en-US" sz="1100" b="1" err="1">
                  <a:latin typeface="Arial"/>
                  <a:cs typeface="Arial"/>
                </a:rPr>
                <a:t>måling</a:t>
              </a:r>
              <a:endParaRPr lang="en-US" sz="1100" b="1">
                <a:latin typeface="Arial"/>
                <a:cs typeface="Arial"/>
              </a:endParaRPr>
            </a:p>
            <a:p>
              <a:endParaRPr lang="en-US" sz="1100" b="1" dirty="0">
                <a:latin typeface="Arial"/>
                <a:cs typeface="Arial"/>
              </a:endParaRPr>
            </a:p>
          </p:txBody>
        </p:sp>
        <p:pic>
          <p:nvPicPr>
            <p:cNvPr id="177" name="Grafik 99" descr="Kør/Afspil med massiv udfyldning">
              <a:extLst>
                <a:ext uri="{FF2B5EF4-FFF2-40B4-BE49-F238E27FC236}">
                  <a16:creationId xmlns:a16="http://schemas.microsoft.com/office/drawing/2014/main" id="{325494B8-67A4-1C1B-E472-7E73C6812F18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7303560" y="6065128"/>
              <a:ext cx="436327" cy="436327"/>
            </a:xfrm>
            <a:prstGeom prst="rect">
              <a:avLst/>
            </a:prstGeom>
          </p:spPr>
        </p:pic>
        <p:cxnSp>
          <p:nvCxnSpPr>
            <p:cNvPr id="178" name="Straight Connector 44">
              <a:extLst>
                <a:ext uri="{FF2B5EF4-FFF2-40B4-BE49-F238E27FC236}">
                  <a16:creationId xmlns:a16="http://schemas.microsoft.com/office/drawing/2014/main" id="{89853B5B-4EC2-3E7C-A383-DDD7E292297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507469" y="5952205"/>
              <a:ext cx="1062262" cy="325834"/>
            </a:xfrm>
            <a:prstGeom prst="line">
              <a:avLst/>
            </a:prstGeom>
            <a:ln>
              <a:solidFill>
                <a:srgbClr val="334D5C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9" name="Oval 72">
              <a:extLst>
                <a:ext uri="{FF2B5EF4-FFF2-40B4-BE49-F238E27FC236}">
                  <a16:creationId xmlns:a16="http://schemas.microsoft.com/office/drawing/2014/main" id="{5858A7C6-53F6-23D5-3B05-F78B502B5AA6}"/>
                </a:ext>
              </a:extLst>
            </p:cNvPr>
            <p:cNvSpPr/>
            <p:nvPr/>
          </p:nvSpPr>
          <p:spPr>
            <a:xfrm>
              <a:off x="486302" y="5763392"/>
              <a:ext cx="1013366" cy="1025249"/>
            </a:xfrm>
            <a:prstGeom prst="ellipse">
              <a:avLst/>
            </a:prstGeom>
            <a:solidFill>
              <a:srgbClr val="B8D4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a-DK" sz="14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180" name="Grafik 109" descr="Clipboard med massiv udfyldning">
              <a:extLst>
                <a:ext uri="{FF2B5EF4-FFF2-40B4-BE49-F238E27FC236}">
                  <a16:creationId xmlns:a16="http://schemas.microsoft.com/office/drawing/2014/main" id="{4D121527-FC66-4A36-2E65-366AC18E016D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790472" y="5870991"/>
              <a:ext cx="405025" cy="405025"/>
            </a:xfrm>
            <a:prstGeom prst="rect">
              <a:avLst/>
            </a:prstGeom>
          </p:spPr>
        </p:pic>
        <p:sp>
          <p:nvSpPr>
            <p:cNvPr id="181" name="Tekstfelt 110">
              <a:extLst>
                <a:ext uri="{FF2B5EF4-FFF2-40B4-BE49-F238E27FC236}">
                  <a16:creationId xmlns:a16="http://schemas.microsoft.com/office/drawing/2014/main" id="{94055ADA-12DF-0106-1D27-AE8D69EC8C3C}"/>
                </a:ext>
              </a:extLst>
            </p:cNvPr>
            <p:cNvSpPr txBox="1"/>
            <p:nvPr/>
          </p:nvSpPr>
          <p:spPr>
            <a:xfrm>
              <a:off x="443593" y="6243979"/>
              <a:ext cx="1090433" cy="400110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pPr algn="ctr"/>
              <a:r>
                <a:rPr lang="da-DK" sz="1000" b="1" dirty="0" err="1">
                  <a:latin typeface="Arial"/>
                  <a:cs typeface="Arial"/>
                </a:rPr>
                <a:t>Spørge-skemaer</a:t>
              </a:r>
              <a:endParaRPr lang="en-US" dirty="0" err="1"/>
            </a:p>
          </p:txBody>
        </p:sp>
        <p:cxnSp>
          <p:nvCxnSpPr>
            <p:cNvPr id="182" name="Straight Connector 44">
              <a:extLst>
                <a:ext uri="{FF2B5EF4-FFF2-40B4-BE49-F238E27FC236}">
                  <a16:creationId xmlns:a16="http://schemas.microsoft.com/office/drawing/2014/main" id="{35CE08E0-C0D3-E617-EF72-E5BD9857C044}"/>
                </a:ext>
              </a:extLst>
            </p:cNvPr>
            <p:cNvCxnSpPr>
              <a:cxnSpLocks/>
              <a:endCxn id="46" idx="2"/>
            </p:cNvCxnSpPr>
            <p:nvPr/>
          </p:nvCxnSpPr>
          <p:spPr>
            <a:xfrm>
              <a:off x="4015228" y="5954227"/>
              <a:ext cx="950191" cy="321790"/>
            </a:xfrm>
            <a:prstGeom prst="line">
              <a:avLst/>
            </a:prstGeom>
            <a:ln>
              <a:solidFill>
                <a:srgbClr val="334D5C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3" name="Oval 72">
              <a:extLst>
                <a:ext uri="{FF2B5EF4-FFF2-40B4-BE49-F238E27FC236}">
                  <a16:creationId xmlns:a16="http://schemas.microsoft.com/office/drawing/2014/main" id="{7EA8C29E-C045-6255-2EF0-7593141310F7}"/>
                </a:ext>
              </a:extLst>
            </p:cNvPr>
            <p:cNvSpPr/>
            <p:nvPr/>
          </p:nvSpPr>
          <p:spPr>
            <a:xfrm>
              <a:off x="792093" y="4043822"/>
              <a:ext cx="1576150" cy="1556614"/>
            </a:xfrm>
            <a:prstGeom prst="ellipse">
              <a:avLst/>
            </a:prstGeom>
            <a:solidFill>
              <a:srgbClr val="334D5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a-DK" sz="14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4" name="Tekstfelt 122">
              <a:extLst>
                <a:ext uri="{FF2B5EF4-FFF2-40B4-BE49-F238E27FC236}">
                  <a16:creationId xmlns:a16="http://schemas.microsoft.com/office/drawing/2014/main" id="{2D7870A2-8EC9-CABC-A2E8-527CDC21CA15}"/>
                </a:ext>
              </a:extLst>
            </p:cNvPr>
            <p:cNvSpPr txBox="1"/>
            <p:nvPr/>
          </p:nvSpPr>
          <p:spPr>
            <a:xfrm>
              <a:off x="984734" y="4935931"/>
              <a:ext cx="1131809" cy="430887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pPr algn="ctr"/>
              <a:r>
                <a:rPr lang="da-DK" sz="1100" b="1" dirty="0">
                  <a:solidFill>
                    <a:schemeClr val="bg1"/>
                  </a:solidFill>
                  <a:latin typeface="Arial"/>
                  <a:cs typeface="Arial"/>
                </a:rPr>
                <a:t>Slut-videomøde</a:t>
              </a:r>
            </a:p>
          </p:txBody>
        </p:sp>
        <p:pic>
          <p:nvPicPr>
            <p:cNvPr id="185" name="Grafik 125" descr="Badge 6 med massiv udfyldning">
              <a:extLst>
                <a:ext uri="{FF2B5EF4-FFF2-40B4-BE49-F238E27FC236}">
                  <a16:creationId xmlns:a16="http://schemas.microsoft.com/office/drawing/2014/main" id="{E40CC83C-8C39-A645-4107-831FC8C59F8F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p:blipFill>
          <p:spPr>
            <a:xfrm>
              <a:off x="796662" y="4218337"/>
              <a:ext cx="444172" cy="444172"/>
            </a:xfrm>
            <a:prstGeom prst="rect">
              <a:avLst/>
            </a:prstGeom>
          </p:spPr>
        </p:pic>
        <p:pic>
          <p:nvPicPr>
            <p:cNvPr id="186" name="Grafik 127" descr="Vlog med massiv udfyldning">
              <a:extLst>
                <a:ext uri="{FF2B5EF4-FFF2-40B4-BE49-F238E27FC236}">
                  <a16:creationId xmlns:a16="http://schemas.microsoft.com/office/drawing/2014/main" id="{C24FFEF4-FCF8-5740-3190-BE6C0C20C18D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p:blipFill>
          <p:spPr>
            <a:xfrm>
              <a:off x="1218062" y="4256523"/>
              <a:ext cx="715273" cy="715273"/>
            </a:xfrm>
            <a:prstGeom prst="rect">
              <a:avLst/>
            </a:prstGeom>
          </p:spPr>
        </p:pic>
        <p:pic>
          <p:nvPicPr>
            <p:cNvPr id="187" name="Grafik 3" descr="By med massiv udfyldning">
              <a:extLst>
                <a:ext uri="{FF2B5EF4-FFF2-40B4-BE49-F238E27FC236}">
                  <a16:creationId xmlns:a16="http://schemas.microsoft.com/office/drawing/2014/main" id="{797A9F40-25A3-B036-AB32-4A4897417F8E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p:blipFill>
          <p:spPr>
            <a:xfrm>
              <a:off x="2648836" y="2769447"/>
              <a:ext cx="914400" cy="914400"/>
            </a:xfrm>
            <a:prstGeom prst="rect">
              <a:avLst/>
            </a:prstGeom>
          </p:spPr>
        </p:pic>
        <p:pic>
          <p:nvPicPr>
            <p:cNvPr id="188" name="Grafik 9" descr="Programmør med massiv udfyldning">
              <a:extLst>
                <a:ext uri="{FF2B5EF4-FFF2-40B4-BE49-F238E27FC236}">
                  <a16:creationId xmlns:a16="http://schemas.microsoft.com/office/drawing/2014/main" id="{552EA590-B95E-8539-8B0E-B29E50335DA6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/>
            </a:stretch>
          </p:blipFill>
          <p:spPr>
            <a:xfrm>
              <a:off x="3232467" y="3025340"/>
              <a:ext cx="914400" cy="914400"/>
            </a:xfrm>
            <a:prstGeom prst="rect">
              <a:avLst/>
            </a:prstGeom>
          </p:spPr>
        </p:pic>
        <p:sp>
          <p:nvSpPr>
            <p:cNvPr id="189" name="Tekstfelt 11">
              <a:extLst>
                <a:ext uri="{FF2B5EF4-FFF2-40B4-BE49-F238E27FC236}">
                  <a16:creationId xmlns:a16="http://schemas.microsoft.com/office/drawing/2014/main" id="{4DAF7077-C9E4-6532-6042-F83670DD52F2}"/>
                </a:ext>
              </a:extLst>
            </p:cNvPr>
            <p:cNvSpPr txBox="1"/>
            <p:nvPr/>
          </p:nvSpPr>
          <p:spPr>
            <a:xfrm>
              <a:off x="2620196" y="3920736"/>
              <a:ext cx="1282722" cy="261610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pPr algn="ctr"/>
              <a:r>
                <a:rPr lang="da-DK" sz="1100" b="1" dirty="0">
                  <a:solidFill>
                    <a:schemeClr val="bg1"/>
                  </a:solidFill>
                  <a:latin typeface="Arial"/>
                  <a:cs typeface="Arial"/>
                </a:rPr>
                <a:t>Virtuelt studie</a:t>
              </a:r>
              <a:endParaRPr lang="en-US" dirty="0"/>
            </a:p>
          </p:txBody>
        </p:sp>
        <p:sp>
          <p:nvSpPr>
            <p:cNvPr id="190" name="Pil ned 86">
              <a:extLst>
                <a:ext uri="{FF2B5EF4-FFF2-40B4-BE49-F238E27FC236}">
                  <a16:creationId xmlns:a16="http://schemas.microsoft.com/office/drawing/2014/main" id="{731D791B-4B02-6199-E675-80B0819E0CBC}"/>
                </a:ext>
              </a:extLst>
            </p:cNvPr>
            <p:cNvSpPr/>
            <p:nvPr/>
          </p:nvSpPr>
          <p:spPr>
            <a:xfrm rot="14328575">
              <a:off x="2331453" y="1756472"/>
              <a:ext cx="290145" cy="302777"/>
            </a:xfrm>
            <a:prstGeom prst="downArrow">
              <a:avLst/>
            </a:prstGeom>
            <a:solidFill>
              <a:srgbClr val="334D5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a-DK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1" name="Pil ned 86">
              <a:extLst>
                <a:ext uri="{FF2B5EF4-FFF2-40B4-BE49-F238E27FC236}">
                  <a16:creationId xmlns:a16="http://schemas.microsoft.com/office/drawing/2014/main" id="{18D63DB6-E8D4-8229-9055-C4ECD8E25188}"/>
                </a:ext>
              </a:extLst>
            </p:cNvPr>
            <p:cNvSpPr/>
            <p:nvPr/>
          </p:nvSpPr>
          <p:spPr>
            <a:xfrm rot="18044972">
              <a:off x="4035085" y="1781365"/>
              <a:ext cx="290145" cy="302777"/>
            </a:xfrm>
            <a:prstGeom prst="downArrow">
              <a:avLst/>
            </a:prstGeom>
            <a:solidFill>
              <a:srgbClr val="334D5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a-DK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2" name="Pil ned 86">
              <a:extLst>
                <a:ext uri="{FF2B5EF4-FFF2-40B4-BE49-F238E27FC236}">
                  <a16:creationId xmlns:a16="http://schemas.microsoft.com/office/drawing/2014/main" id="{028453B3-A0CB-AEE5-5DD4-8602A08680C7}"/>
                </a:ext>
              </a:extLst>
            </p:cNvPr>
            <p:cNvSpPr/>
            <p:nvPr/>
          </p:nvSpPr>
          <p:spPr>
            <a:xfrm>
              <a:off x="4883748" y="3154163"/>
              <a:ext cx="290145" cy="854668"/>
            </a:xfrm>
            <a:prstGeom prst="downArrow">
              <a:avLst/>
            </a:prstGeom>
            <a:solidFill>
              <a:srgbClr val="334D5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a-DK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3" name="Pil ned 86">
              <a:extLst>
                <a:ext uri="{FF2B5EF4-FFF2-40B4-BE49-F238E27FC236}">
                  <a16:creationId xmlns:a16="http://schemas.microsoft.com/office/drawing/2014/main" id="{26AD1F38-A26C-19D3-F6F6-E8BC0ADD8DDE}"/>
                </a:ext>
              </a:extLst>
            </p:cNvPr>
            <p:cNvSpPr/>
            <p:nvPr/>
          </p:nvSpPr>
          <p:spPr>
            <a:xfrm rot="3340957">
              <a:off x="4100534" y="5214620"/>
              <a:ext cx="290145" cy="352579"/>
            </a:xfrm>
            <a:prstGeom prst="downArrow">
              <a:avLst/>
            </a:prstGeom>
            <a:solidFill>
              <a:srgbClr val="334D5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a-DK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4" name="Pil ned 86">
              <a:extLst>
                <a:ext uri="{FF2B5EF4-FFF2-40B4-BE49-F238E27FC236}">
                  <a16:creationId xmlns:a16="http://schemas.microsoft.com/office/drawing/2014/main" id="{89AA8CDA-8C44-F732-8F7F-255B130E9E06}"/>
                </a:ext>
              </a:extLst>
            </p:cNvPr>
            <p:cNvSpPr/>
            <p:nvPr/>
          </p:nvSpPr>
          <p:spPr>
            <a:xfrm rot="7599942">
              <a:off x="2235126" y="5171432"/>
              <a:ext cx="290145" cy="313529"/>
            </a:xfrm>
            <a:prstGeom prst="downArrow">
              <a:avLst/>
            </a:prstGeom>
            <a:solidFill>
              <a:srgbClr val="334D5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a-DK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195" name="Grafik 24" descr="Badge med massiv udfyldning">
              <a:extLst>
                <a:ext uri="{FF2B5EF4-FFF2-40B4-BE49-F238E27FC236}">
                  <a16:creationId xmlns:a16="http://schemas.microsoft.com/office/drawing/2014/main" id="{7357CE14-8AAA-64F9-2795-5F70E2C4C776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20"/>
                </a:ext>
              </a:extLst>
            </a:blip>
            <a:stretch>
              <a:fillRect/>
            </a:stretch>
          </p:blipFill>
          <p:spPr>
            <a:xfrm>
              <a:off x="2524570" y="858363"/>
              <a:ext cx="439232" cy="439232"/>
            </a:xfrm>
            <a:prstGeom prst="rect">
              <a:avLst/>
            </a:prstGeom>
          </p:spPr>
        </p:pic>
        <p:pic>
          <p:nvPicPr>
            <p:cNvPr id="196" name="Grafik 40" descr="Cloud Computing med massiv udfyldning">
              <a:extLst>
                <a:ext uri="{FF2B5EF4-FFF2-40B4-BE49-F238E27FC236}">
                  <a16:creationId xmlns:a16="http://schemas.microsoft.com/office/drawing/2014/main" id="{37EAC6DB-CA50-6512-985C-4400C559AF85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/>
            </a:stretch>
          </p:blipFill>
          <p:spPr>
            <a:xfrm>
              <a:off x="4738233" y="1797229"/>
              <a:ext cx="677387" cy="677387"/>
            </a:xfrm>
            <a:prstGeom prst="rect">
              <a:avLst/>
            </a:prstGeom>
          </p:spPr>
        </p:pic>
        <p:pic>
          <p:nvPicPr>
            <p:cNvPr id="197" name="Grafik 43" descr="Cloud Computing med massiv udfyldning">
              <a:extLst>
                <a:ext uri="{FF2B5EF4-FFF2-40B4-BE49-F238E27FC236}">
                  <a16:creationId xmlns:a16="http://schemas.microsoft.com/office/drawing/2014/main" id="{6423D1E2-1986-C517-5F9B-1D054E8A3983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/>
            </a:stretch>
          </p:blipFill>
          <p:spPr>
            <a:xfrm>
              <a:off x="2974985" y="5139723"/>
              <a:ext cx="677387" cy="67738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98991299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B36D42-31AF-0EA0-50C0-BBDAD5DF55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72">
            <a:extLst>
              <a:ext uri="{FF2B5EF4-FFF2-40B4-BE49-F238E27FC236}">
                <a16:creationId xmlns:a16="http://schemas.microsoft.com/office/drawing/2014/main" id="{22E3DC4C-BE83-0DA5-92C1-2371ECDAF295}"/>
              </a:ext>
            </a:extLst>
          </p:cNvPr>
          <p:cNvSpPr/>
          <p:nvPr/>
        </p:nvSpPr>
        <p:spPr>
          <a:xfrm>
            <a:off x="2363793" y="2618662"/>
            <a:ext cx="1911383" cy="1866529"/>
          </a:xfrm>
          <a:prstGeom prst="ellipse">
            <a:avLst/>
          </a:prstGeom>
          <a:solidFill>
            <a:srgbClr val="334D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Oval 72">
            <a:extLst>
              <a:ext uri="{FF2B5EF4-FFF2-40B4-BE49-F238E27FC236}">
                <a16:creationId xmlns:a16="http://schemas.microsoft.com/office/drawing/2014/main" id="{7F16C2D1-E52D-508C-8706-9AC9896823B6}"/>
              </a:ext>
            </a:extLst>
          </p:cNvPr>
          <p:cNvSpPr/>
          <p:nvPr/>
        </p:nvSpPr>
        <p:spPr>
          <a:xfrm>
            <a:off x="818473" y="1556304"/>
            <a:ext cx="1576150" cy="1556614"/>
          </a:xfrm>
          <a:prstGeom prst="ellipse">
            <a:avLst/>
          </a:prstGeom>
          <a:solidFill>
            <a:srgbClr val="334D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Grafik 17" descr="Badge 1 med massiv udfyldning">
            <a:extLst>
              <a:ext uri="{FF2B5EF4-FFF2-40B4-BE49-F238E27FC236}">
                <a16:creationId xmlns:a16="http://schemas.microsoft.com/office/drawing/2014/main" id="{170FEABC-0A13-4BE2-23D4-2B6A9D89F70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773911" y="1793370"/>
            <a:ext cx="439232" cy="439232"/>
          </a:xfrm>
          <a:prstGeom prst="rect">
            <a:avLst/>
          </a:prstGeom>
        </p:spPr>
      </p:pic>
      <p:pic>
        <p:nvPicPr>
          <p:cNvPr id="7" name="Grafik 19" descr="Internet kontur">
            <a:extLst>
              <a:ext uri="{FF2B5EF4-FFF2-40B4-BE49-F238E27FC236}">
                <a16:creationId xmlns:a16="http://schemas.microsoft.com/office/drawing/2014/main" id="{56A2CD7E-1515-3561-2E85-C60D4D571FC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52504" y="1632994"/>
            <a:ext cx="914400" cy="914400"/>
          </a:xfrm>
          <a:prstGeom prst="rect">
            <a:avLst/>
          </a:prstGeom>
        </p:spPr>
      </p:pic>
      <p:sp>
        <p:nvSpPr>
          <p:cNvPr id="8" name="Tekstfelt 21">
            <a:extLst>
              <a:ext uri="{FF2B5EF4-FFF2-40B4-BE49-F238E27FC236}">
                <a16:creationId xmlns:a16="http://schemas.microsoft.com/office/drawing/2014/main" id="{9C1ECFA8-3AFC-7432-4940-880CB8ADF86D}"/>
              </a:ext>
            </a:extLst>
          </p:cNvPr>
          <p:cNvSpPr txBox="1"/>
          <p:nvPr/>
        </p:nvSpPr>
        <p:spPr>
          <a:xfrm>
            <a:off x="1065526" y="2465382"/>
            <a:ext cx="1090433" cy="60016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da-DK" sz="1100" b="1" dirty="0">
                <a:solidFill>
                  <a:schemeClr val="bg1"/>
                </a:solidFill>
                <a:latin typeface="Arial"/>
                <a:cs typeface="Arial"/>
              </a:rPr>
              <a:t>Skriver sig op på hjemmeside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9" name="Oval 72">
            <a:extLst>
              <a:ext uri="{FF2B5EF4-FFF2-40B4-BE49-F238E27FC236}">
                <a16:creationId xmlns:a16="http://schemas.microsoft.com/office/drawing/2014/main" id="{E38797B1-2BD8-4722-A38A-BCB08EC78F99}"/>
              </a:ext>
            </a:extLst>
          </p:cNvPr>
          <p:cNvSpPr/>
          <p:nvPr/>
        </p:nvSpPr>
        <p:spPr>
          <a:xfrm>
            <a:off x="2536890" y="684570"/>
            <a:ext cx="1576150" cy="1556614"/>
          </a:xfrm>
          <a:prstGeom prst="ellipse">
            <a:avLst/>
          </a:prstGeom>
          <a:solidFill>
            <a:srgbClr val="334D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kstfelt 30">
            <a:extLst>
              <a:ext uri="{FF2B5EF4-FFF2-40B4-BE49-F238E27FC236}">
                <a16:creationId xmlns:a16="http://schemas.microsoft.com/office/drawing/2014/main" id="{9888EE51-BEFD-C210-151B-7D97451C0038}"/>
              </a:ext>
            </a:extLst>
          </p:cNvPr>
          <p:cNvSpPr txBox="1"/>
          <p:nvPr/>
        </p:nvSpPr>
        <p:spPr>
          <a:xfrm>
            <a:off x="2807659" y="1607226"/>
            <a:ext cx="1216745" cy="26161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da-DK" sz="1100" b="1" dirty="0">
                <a:solidFill>
                  <a:schemeClr val="bg1"/>
                </a:solidFill>
                <a:latin typeface="Arial"/>
                <a:cs typeface="Arial"/>
              </a:rPr>
              <a:t>Samtykke</a:t>
            </a:r>
          </a:p>
        </p:txBody>
      </p:sp>
      <p:sp>
        <p:nvSpPr>
          <p:cNvPr id="11" name="Oval 72">
            <a:extLst>
              <a:ext uri="{FF2B5EF4-FFF2-40B4-BE49-F238E27FC236}">
                <a16:creationId xmlns:a16="http://schemas.microsoft.com/office/drawing/2014/main" id="{5AB087F8-D610-931D-13A1-8EEBE7F39A8B}"/>
              </a:ext>
            </a:extLst>
          </p:cNvPr>
          <p:cNvSpPr/>
          <p:nvPr/>
        </p:nvSpPr>
        <p:spPr>
          <a:xfrm>
            <a:off x="4255307" y="1574361"/>
            <a:ext cx="1576150" cy="1556614"/>
          </a:xfrm>
          <a:prstGeom prst="ellipse">
            <a:avLst/>
          </a:prstGeom>
          <a:solidFill>
            <a:srgbClr val="334D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2" name="Grafik 34" descr="Badge 3 med massiv udfyldning">
            <a:extLst>
              <a:ext uri="{FF2B5EF4-FFF2-40B4-BE49-F238E27FC236}">
                <a16:creationId xmlns:a16="http://schemas.microsoft.com/office/drawing/2014/main" id="{208B9ACB-62A4-C7B0-29F8-AF2146FBEDF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307345" y="1704145"/>
            <a:ext cx="411303" cy="411303"/>
          </a:xfrm>
          <a:prstGeom prst="rect">
            <a:avLst/>
          </a:prstGeom>
        </p:spPr>
      </p:pic>
      <p:sp>
        <p:nvSpPr>
          <p:cNvPr id="13" name="Tekstfelt 37">
            <a:extLst>
              <a:ext uri="{FF2B5EF4-FFF2-40B4-BE49-F238E27FC236}">
                <a16:creationId xmlns:a16="http://schemas.microsoft.com/office/drawing/2014/main" id="{6A537B40-BF1E-74F9-DBC0-9BEA577D5FC7}"/>
              </a:ext>
            </a:extLst>
          </p:cNvPr>
          <p:cNvSpPr txBox="1"/>
          <p:nvPr/>
        </p:nvSpPr>
        <p:spPr>
          <a:xfrm>
            <a:off x="4384436" y="2438347"/>
            <a:ext cx="1282722" cy="26161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da-DK" sz="1100" b="1" dirty="0">
                <a:solidFill>
                  <a:schemeClr val="bg1"/>
                </a:solidFill>
                <a:latin typeface="Arial"/>
                <a:cs typeface="Arial"/>
              </a:rPr>
              <a:t>Første målinger</a:t>
            </a:r>
          </a:p>
        </p:txBody>
      </p:sp>
      <p:cxnSp>
        <p:nvCxnSpPr>
          <p:cNvPr id="14" name="Straight Connector 44">
            <a:extLst>
              <a:ext uri="{FF2B5EF4-FFF2-40B4-BE49-F238E27FC236}">
                <a16:creationId xmlns:a16="http://schemas.microsoft.com/office/drawing/2014/main" id="{02A8933C-250F-FE30-D4CF-2AF3964473CB}"/>
              </a:ext>
            </a:extLst>
          </p:cNvPr>
          <p:cNvCxnSpPr>
            <a:cxnSpLocks/>
          </p:cNvCxnSpPr>
          <p:nvPr/>
        </p:nvCxnSpPr>
        <p:spPr>
          <a:xfrm flipV="1">
            <a:off x="5520837" y="882064"/>
            <a:ext cx="621240" cy="852962"/>
          </a:xfrm>
          <a:prstGeom prst="line">
            <a:avLst/>
          </a:prstGeom>
          <a:ln>
            <a:solidFill>
              <a:srgbClr val="334D5C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Oval 72">
            <a:extLst>
              <a:ext uri="{FF2B5EF4-FFF2-40B4-BE49-F238E27FC236}">
                <a16:creationId xmlns:a16="http://schemas.microsoft.com/office/drawing/2014/main" id="{E4CDA272-1FE4-F635-9337-813F4D72A8F3}"/>
              </a:ext>
            </a:extLst>
          </p:cNvPr>
          <p:cNvSpPr/>
          <p:nvPr/>
        </p:nvSpPr>
        <p:spPr>
          <a:xfrm>
            <a:off x="5978785" y="52730"/>
            <a:ext cx="1013366" cy="1025249"/>
          </a:xfrm>
          <a:prstGeom prst="ellipse">
            <a:avLst/>
          </a:prstGeom>
          <a:solidFill>
            <a:srgbClr val="B8D4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6" name="Grafik 45" descr="Kasse åben med massiv udfyldning">
            <a:extLst>
              <a:ext uri="{FF2B5EF4-FFF2-40B4-BE49-F238E27FC236}">
                <a16:creationId xmlns:a16="http://schemas.microsoft.com/office/drawing/2014/main" id="{ECCDA4B3-27E1-C7C2-B3B7-532083288A3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246811" y="132878"/>
            <a:ext cx="457948" cy="457948"/>
          </a:xfrm>
          <a:prstGeom prst="rect">
            <a:avLst/>
          </a:prstGeom>
        </p:spPr>
      </p:pic>
      <p:sp>
        <p:nvSpPr>
          <p:cNvPr id="17" name="Tekstfelt 46">
            <a:extLst>
              <a:ext uri="{FF2B5EF4-FFF2-40B4-BE49-F238E27FC236}">
                <a16:creationId xmlns:a16="http://schemas.microsoft.com/office/drawing/2014/main" id="{DF276F54-2535-7DBD-E5E2-FBCFD7C561D1}"/>
              </a:ext>
            </a:extLst>
          </p:cNvPr>
          <p:cNvSpPr txBox="1"/>
          <p:nvPr/>
        </p:nvSpPr>
        <p:spPr>
          <a:xfrm>
            <a:off x="5924485" y="549042"/>
            <a:ext cx="1090433" cy="40011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da-DK" sz="1000" b="1" dirty="0">
                <a:latin typeface="Arial"/>
                <a:cs typeface="Arial"/>
              </a:rPr>
              <a:t>Pakke med posten</a:t>
            </a:r>
            <a:endParaRPr lang="en-US" dirty="0"/>
          </a:p>
        </p:txBody>
      </p:sp>
      <p:sp>
        <p:nvSpPr>
          <p:cNvPr id="18" name="Tekstfelt 2">
            <a:extLst>
              <a:ext uri="{FF2B5EF4-FFF2-40B4-BE49-F238E27FC236}">
                <a16:creationId xmlns:a16="http://schemas.microsoft.com/office/drawing/2014/main" id="{2F5CB4A1-E7F9-1937-78F7-2BC6360FBDDC}"/>
              </a:ext>
            </a:extLst>
          </p:cNvPr>
          <p:cNvSpPr txBox="1"/>
          <p:nvPr/>
        </p:nvSpPr>
        <p:spPr>
          <a:xfrm>
            <a:off x="7014917" y="40159"/>
            <a:ext cx="3153053" cy="476726"/>
          </a:xfrm>
          <a:prstGeom prst="roundRect">
            <a:avLst/>
          </a:prstGeom>
          <a:solidFill>
            <a:schemeClr val="tx2">
              <a:lumMod val="20000"/>
              <a:lumOff val="80000"/>
              <a:alpha val="50000"/>
            </a:schemeClr>
          </a:solidFill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1100" b="1" err="1">
                <a:latin typeface="Arial"/>
                <a:cs typeface="Arial"/>
              </a:rPr>
              <a:t>Søvnapnø</a:t>
            </a:r>
            <a:r>
              <a:rPr lang="en-US" sz="1100" b="1">
                <a:latin typeface="Arial"/>
                <a:cs typeface="Arial"/>
              </a:rPr>
              <a:t>-apparat</a:t>
            </a:r>
          </a:p>
          <a:p>
            <a:r>
              <a:rPr lang="en-US" sz="1100" b="1" dirty="0">
                <a:latin typeface="Arial"/>
                <a:cs typeface="Arial"/>
              </a:rPr>
              <a:t>1 </a:t>
            </a:r>
            <a:r>
              <a:rPr lang="en-US" sz="1100" b="1" dirty="0" err="1">
                <a:latin typeface="Arial"/>
                <a:cs typeface="Arial"/>
              </a:rPr>
              <a:t>nats</a:t>
            </a:r>
            <a:r>
              <a:rPr lang="en-US" sz="1100" b="1" dirty="0">
                <a:latin typeface="Arial"/>
                <a:cs typeface="Arial"/>
              </a:rPr>
              <a:t> </a:t>
            </a:r>
            <a:r>
              <a:rPr lang="en-US" sz="1100" b="1" dirty="0" err="1">
                <a:latin typeface="Arial"/>
                <a:cs typeface="Arial"/>
              </a:rPr>
              <a:t>måling</a:t>
            </a:r>
          </a:p>
        </p:txBody>
      </p:sp>
      <p:pic>
        <p:nvPicPr>
          <p:cNvPr id="19" name="Grafik 54" descr="Sove med massiv udfyldning">
            <a:extLst>
              <a:ext uri="{FF2B5EF4-FFF2-40B4-BE49-F238E27FC236}">
                <a16:creationId xmlns:a16="http://schemas.microsoft.com/office/drawing/2014/main" id="{B1ACF828-A23B-D60D-876B-BC8E9F1ADE5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485333" y="78265"/>
            <a:ext cx="457200" cy="457200"/>
          </a:xfrm>
          <a:prstGeom prst="rect">
            <a:avLst/>
          </a:prstGeom>
        </p:spPr>
      </p:pic>
      <p:sp>
        <p:nvSpPr>
          <p:cNvPr id="20" name="Tekstfelt 5">
            <a:extLst>
              <a:ext uri="{FF2B5EF4-FFF2-40B4-BE49-F238E27FC236}">
                <a16:creationId xmlns:a16="http://schemas.microsoft.com/office/drawing/2014/main" id="{F8222B52-9611-319D-5E69-7BB2222265EA}"/>
              </a:ext>
            </a:extLst>
          </p:cNvPr>
          <p:cNvSpPr txBox="1"/>
          <p:nvPr/>
        </p:nvSpPr>
        <p:spPr>
          <a:xfrm>
            <a:off x="7014917" y="567622"/>
            <a:ext cx="3153053" cy="476726"/>
          </a:xfrm>
          <a:prstGeom prst="roundRect">
            <a:avLst/>
          </a:prstGeom>
          <a:solidFill>
            <a:schemeClr val="tx2">
              <a:lumMod val="20000"/>
              <a:lumOff val="80000"/>
              <a:alpha val="50000"/>
            </a:schemeClr>
          </a:solidFill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1100" b="1" err="1">
                <a:latin typeface="Arial"/>
                <a:cs typeface="Arial"/>
              </a:rPr>
              <a:t>Aktivitetsmåler</a:t>
            </a:r>
            <a:endParaRPr lang="en-US" sz="1100" b="1" dirty="0">
              <a:latin typeface="Arial"/>
              <a:cs typeface="Arial"/>
            </a:endParaRPr>
          </a:p>
          <a:p>
            <a:r>
              <a:rPr lang="en-US" sz="1100" b="1" dirty="0">
                <a:latin typeface="Arial"/>
                <a:cs typeface="Arial"/>
              </a:rPr>
              <a:t>7 </a:t>
            </a:r>
            <a:r>
              <a:rPr lang="en-US" sz="1100" b="1" dirty="0" err="1">
                <a:latin typeface="Arial"/>
                <a:cs typeface="Arial"/>
              </a:rPr>
              <a:t>dages</a:t>
            </a:r>
            <a:r>
              <a:rPr lang="en-US" sz="1100" b="1" dirty="0">
                <a:latin typeface="Arial"/>
                <a:cs typeface="Arial"/>
              </a:rPr>
              <a:t> </a:t>
            </a:r>
            <a:r>
              <a:rPr lang="en-US" sz="1100" b="1" dirty="0" err="1">
                <a:latin typeface="Arial"/>
                <a:cs typeface="Arial"/>
              </a:rPr>
              <a:t>måling</a:t>
            </a:r>
          </a:p>
        </p:txBody>
      </p:sp>
      <p:pic>
        <p:nvPicPr>
          <p:cNvPr id="21" name="Grafik 60" descr="Kør/Afspil med massiv udfyldning">
            <a:extLst>
              <a:ext uri="{FF2B5EF4-FFF2-40B4-BE49-F238E27FC236}">
                <a16:creationId xmlns:a16="http://schemas.microsoft.com/office/drawing/2014/main" id="{34C3C2B6-9AC3-CA2C-2F46-FEFBA47976A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485333" y="587821"/>
            <a:ext cx="436327" cy="436327"/>
          </a:xfrm>
          <a:prstGeom prst="rect">
            <a:avLst/>
          </a:prstGeom>
        </p:spPr>
      </p:pic>
      <p:cxnSp>
        <p:nvCxnSpPr>
          <p:cNvPr id="22" name="Straight Connector 44">
            <a:extLst>
              <a:ext uri="{FF2B5EF4-FFF2-40B4-BE49-F238E27FC236}">
                <a16:creationId xmlns:a16="http://schemas.microsoft.com/office/drawing/2014/main" id="{4718FBEF-44DC-70DA-54CB-1F71FD07F588}"/>
              </a:ext>
            </a:extLst>
          </p:cNvPr>
          <p:cNvCxnSpPr>
            <a:cxnSpLocks/>
          </p:cNvCxnSpPr>
          <p:nvPr/>
        </p:nvCxnSpPr>
        <p:spPr>
          <a:xfrm flipV="1">
            <a:off x="5831457" y="1988404"/>
            <a:ext cx="1160694" cy="314732"/>
          </a:xfrm>
          <a:prstGeom prst="line">
            <a:avLst/>
          </a:prstGeom>
          <a:ln>
            <a:solidFill>
              <a:srgbClr val="334D5C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Oval 72">
            <a:extLst>
              <a:ext uri="{FF2B5EF4-FFF2-40B4-BE49-F238E27FC236}">
                <a16:creationId xmlns:a16="http://schemas.microsoft.com/office/drawing/2014/main" id="{25B53C49-BBB2-788B-B6B5-51309FD43169}"/>
              </a:ext>
            </a:extLst>
          </p:cNvPr>
          <p:cNvSpPr/>
          <p:nvPr/>
        </p:nvSpPr>
        <p:spPr>
          <a:xfrm>
            <a:off x="6973751" y="1391487"/>
            <a:ext cx="1013366" cy="1025249"/>
          </a:xfrm>
          <a:prstGeom prst="ellipse">
            <a:avLst/>
          </a:prstGeom>
          <a:solidFill>
            <a:srgbClr val="B8D4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4" name="Grafik 13" descr="Hjerte med pulse med massiv udfyldning">
            <a:extLst>
              <a:ext uri="{FF2B5EF4-FFF2-40B4-BE49-F238E27FC236}">
                <a16:creationId xmlns:a16="http://schemas.microsoft.com/office/drawing/2014/main" id="{E31FDC26-86F5-A500-0C2C-CD9CA589C5C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196653" y="1409987"/>
            <a:ext cx="524517" cy="524517"/>
          </a:xfrm>
          <a:prstGeom prst="rect">
            <a:avLst/>
          </a:prstGeom>
        </p:spPr>
      </p:pic>
      <p:sp>
        <p:nvSpPr>
          <p:cNvPr id="25" name="Tekstfelt 16">
            <a:extLst>
              <a:ext uri="{FF2B5EF4-FFF2-40B4-BE49-F238E27FC236}">
                <a16:creationId xmlns:a16="http://schemas.microsoft.com/office/drawing/2014/main" id="{6E3D4B74-95EA-9294-3447-6257468D7020}"/>
              </a:ext>
            </a:extLst>
          </p:cNvPr>
          <p:cNvSpPr txBox="1"/>
          <p:nvPr/>
        </p:nvSpPr>
        <p:spPr>
          <a:xfrm>
            <a:off x="6911185" y="1846403"/>
            <a:ext cx="1090433" cy="40011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da-DK" sz="1000" b="1" dirty="0">
                <a:latin typeface="Arial"/>
                <a:cs typeface="Arial"/>
              </a:rPr>
              <a:t>Hjerterytmemålinger</a:t>
            </a:r>
            <a:endParaRPr lang="en-US" dirty="0"/>
          </a:p>
        </p:txBody>
      </p:sp>
      <p:sp>
        <p:nvSpPr>
          <p:cNvPr id="26" name="Tekstfelt 22">
            <a:extLst>
              <a:ext uri="{FF2B5EF4-FFF2-40B4-BE49-F238E27FC236}">
                <a16:creationId xmlns:a16="http://schemas.microsoft.com/office/drawing/2014/main" id="{FCF2D56A-9A75-AEE6-EA0B-1F447D3F8171}"/>
              </a:ext>
            </a:extLst>
          </p:cNvPr>
          <p:cNvSpPr txBox="1"/>
          <p:nvPr/>
        </p:nvSpPr>
        <p:spPr>
          <a:xfrm>
            <a:off x="8017742" y="1668815"/>
            <a:ext cx="3153053" cy="476726"/>
          </a:xfrm>
          <a:prstGeom prst="roundRect">
            <a:avLst/>
          </a:prstGeom>
          <a:solidFill>
            <a:schemeClr val="tx2">
              <a:lumMod val="20000"/>
              <a:lumOff val="80000"/>
              <a:alpha val="50000"/>
            </a:schemeClr>
          </a:solidFill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1100" b="1" dirty="0" err="1">
                <a:latin typeface="Arial"/>
                <a:cs typeface="Arial"/>
              </a:rPr>
              <a:t>Vha</a:t>
            </a:r>
            <a:r>
              <a:rPr lang="en-US" sz="1100" b="1" dirty="0">
                <a:latin typeface="Arial"/>
                <a:cs typeface="Arial"/>
              </a:rPr>
              <a:t>. </a:t>
            </a:r>
            <a:r>
              <a:rPr lang="en-US" sz="1100" b="1" dirty="0" err="1">
                <a:latin typeface="Arial"/>
                <a:cs typeface="Arial"/>
              </a:rPr>
              <a:t>kamera</a:t>
            </a:r>
            <a:r>
              <a:rPr lang="en-US" sz="1100" b="1" dirty="0">
                <a:latin typeface="Arial"/>
                <a:cs typeface="Arial"/>
              </a:rPr>
              <a:t> </a:t>
            </a:r>
            <a:r>
              <a:rPr lang="en-US" sz="1100" b="1" dirty="0" err="1">
                <a:latin typeface="Arial"/>
                <a:cs typeface="Arial"/>
              </a:rPr>
              <a:t>og</a:t>
            </a:r>
            <a:r>
              <a:rPr lang="en-US" sz="1100" b="1" dirty="0">
                <a:latin typeface="Arial"/>
                <a:cs typeface="Arial"/>
              </a:rPr>
              <a:t> finger </a:t>
            </a:r>
            <a:r>
              <a:rPr lang="en-US" sz="1100" b="1" dirty="0" err="1">
                <a:latin typeface="Arial"/>
                <a:cs typeface="Arial"/>
              </a:rPr>
              <a:t>på</a:t>
            </a:r>
            <a:r>
              <a:rPr lang="en-US" sz="1100" b="1" dirty="0">
                <a:latin typeface="Arial"/>
                <a:cs typeface="Arial"/>
              </a:rPr>
              <a:t> </a:t>
            </a:r>
            <a:r>
              <a:rPr lang="en-US" sz="1100" b="1" dirty="0" err="1">
                <a:latin typeface="Arial"/>
                <a:cs typeface="Arial"/>
              </a:rPr>
              <a:t>telefonen</a:t>
            </a:r>
            <a:endParaRPr lang="en-US" sz="1100" b="1" dirty="0">
              <a:latin typeface="Arial"/>
              <a:cs typeface="Arial"/>
            </a:endParaRPr>
          </a:p>
          <a:p>
            <a:r>
              <a:rPr lang="en-US" sz="1100" b="1" dirty="0">
                <a:latin typeface="Arial"/>
                <a:cs typeface="Arial"/>
              </a:rPr>
              <a:t>2 </a:t>
            </a:r>
            <a:r>
              <a:rPr lang="en-US" sz="1100" b="1" dirty="0" err="1">
                <a:latin typeface="Arial"/>
                <a:cs typeface="Arial"/>
              </a:rPr>
              <a:t>gange</a:t>
            </a:r>
            <a:r>
              <a:rPr lang="en-US" sz="1100" b="1" dirty="0">
                <a:latin typeface="Arial"/>
                <a:cs typeface="Arial"/>
              </a:rPr>
              <a:t> om </a:t>
            </a:r>
            <a:r>
              <a:rPr lang="en-US" sz="1100" b="1" dirty="0" err="1">
                <a:latin typeface="Arial"/>
                <a:cs typeface="Arial"/>
              </a:rPr>
              <a:t>dagen</a:t>
            </a:r>
            <a:r>
              <a:rPr lang="en-US" sz="1100" b="1" dirty="0">
                <a:latin typeface="Arial"/>
                <a:cs typeface="Arial"/>
              </a:rPr>
              <a:t> </a:t>
            </a:r>
            <a:r>
              <a:rPr lang="en-US" sz="1100" b="1" dirty="0" err="1">
                <a:latin typeface="Arial"/>
                <a:cs typeface="Arial"/>
              </a:rPr>
              <a:t>i</a:t>
            </a:r>
            <a:r>
              <a:rPr lang="en-US" sz="1100" b="1" dirty="0">
                <a:latin typeface="Arial"/>
                <a:cs typeface="Arial"/>
              </a:rPr>
              <a:t> 18 </a:t>
            </a:r>
            <a:r>
              <a:rPr lang="en-US" sz="1100" b="1" dirty="0" err="1">
                <a:latin typeface="Arial"/>
                <a:cs typeface="Arial"/>
              </a:rPr>
              <a:t>uger</a:t>
            </a:r>
          </a:p>
        </p:txBody>
      </p:sp>
      <p:pic>
        <p:nvPicPr>
          <p:cNvPr id="27" name="Grafik 25" descr="Startside1 med massiv udfyldning">
            <a:extLst>
              <a:ext uri="{FF2B5EF4-FFF2-40B4-BE49-F238E27FC236}">
                <a16:creationId xmlns:a16="http://schemas.microsoft.com/office/drawing/2014/main" id="{749A2FDB-34E9-5523-F302-006F0AD1764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464871" y="1635179"/>
            <a:ext cx="480269" cy="480269"/>
          </a:xfrm>
          <a:prstGeom prst="rect">
            <a:avLst/>
          </a:prstGeom>
        </p:spPr>
      </p:pic>
      <p:cxnSp>
        <p:nvCxnSpPr>
          <p:cNvPr id="28" name="Straight Connector 44">
            <a:extLst>
              <a:ext uri="{FF2B5EF4-FFF2-40B4-BE49-F238E27FC236}">
                <a16:creationId xmlns:a16="http://schemas.microsoft.com/office/drawing/2014/main" id="{7E668A75-6A75-193C-D596-CD3E9B824364}"/>
              </a:ext>
            </a:extLst>
          </p:cNvPr>
          <p:cNvCxnSpPr>
            <a:cxnSpLocks/>
          </p:cNvCxnSpPr>
          <p:nvPr/>
        </p:nvCxnSpPr>
        <p:spPr>
          <a:xfrm>
            <a:off x="5782466" y="2664941"/>
            <a:ext cx="1191285" cy="350924"/>
          </a:xfrm>
          <a:prstGeom prst="line">
            <a:avLst/>
          </a:prstGeom>
          <a:ln>
            <a:solidFill>
              <a:srgbClr val="334D5C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Oval 72">
            <a:extLst>
              <a:ext uri="{FF2B5EF4-FFF2-40B4-BE49-F238E27FC236}">
                <a16:creationId xmlns:a16="http://schemas.microsoft.com/office/drawing/2014/main" id="{F1328296-9B77-BF2A-24ED-0DA77925F6FE}"/>
              </a:ext>
            </a:extLst>
          </p:cNvPr>
          <p:cNvSpPr/>
          <p:nvPr/>
        </p:nvSpPr>
        <p:spPr>
          <a:xfrm>
            <a:off x="6973751" y="2490326"/>
            <a:ext cx="1013366" cy="1025249"/>
          </a:xfrm>
          <a:prstGeom prst="ellipse">
            <a:avLst/>
          </a:prstGeom>
          <a:solidFill>
            <a:srgbClr val="B8D4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0" name="Grafik 42" descr="Clipboard med massiv udfyldning">
            <a:extLst>
              <a:ext uri="{FF2B5EF4-FFF2-40B4-BE49-F238E27FC236}">
                <a16:creationId xmlns:a16="http://schemas.microsoft.com/office/drawing/2014/main" id="{A2FCC682-BEE1-5C1F-1C6D-16F82AFD185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277921" y="2597925"/>
            <a:ext cx="405025" cy="405025"/>
          </a:xfrm>
          <a:prstGeom prst="rect">
            <a:avLst/>
          </a:prstGeom>
        </p:spPr>
      </p:pic>
      <p:sp>
        <p:nvSpPr>
          <p:cNvPr id="31" name="Tekstfelt 48">
            <a:extLst>
              <a:ext uri="{FF2B5EF4-FFF2-40B4-BE49-F238E27FC236}">
                <a16:creationId xmlns:a16="http://schemas.microsoft.com/office/drawing/2014/main" id="{89486C2C-4BEC-9AF6-C605-A8B5BD2D94E2}"/>
              </a:ext>
            </a:extLst>
          </p:cNvPr>
          <p:cNvSpPr txBox="1"/>
          <p:nvPr/>
        </p:nvSpPr>
        <p:spPr>
          <a:xfrm>
            <a:off x="6969576" y="2999279"/>
            <a:ext cx="1013269" cy="40011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da-DK" sz="1000" b="1" dirty="0" err="1">
                <a:latin typeface="Arial"/>
                <a:cs typeface="Arial"/>
              </a:rPr>
              <a:t>Spørge-skemaer</a:t>
            </a:r>
            <a:endParaRPr lang="en-US" dirty="0" err="1"/>
          </a:p>
        </p:txBody>
      </p:sp>
      <p:sp>
        <p:nvSpPr>
          <p:cNvPr id="32" name="Oval 72">
            <a:extLst>
              <a:ext uri="{FF2B5EF4-FFF2-40B4-BE49-F238E27FC236}">
                <a16:creationId xmlns:a16="http://schemas.microsoft.com/office/drawing/2014/main" id="{DAE2F1B9-39BB-E0D3-5B8D-B19431986709}"/>
              </a:ext>
            </a:extLst>
          </p:cNvPr>
          <p:cNvSpPr/>
          <p:nvPr/>
        </p:nvSpPr>
        <p:spPr>
          <a:xfrm>
            <a:off x="4265242" y="4040069"/>
            <a:ext cx="1576150" cy="1556614"/>
          </a:xfrm>
          <a:prstGeom prst="ellipse">
            <a:avLst/>
          </a:prstGeom>
          <a:solidFill>
            <a:srgbClr val="334D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3" name="Grafik 58" descr="Badge 4 med massiv udfyldning">
            <a:extLst>
              <a:ext uri="{FF2B5EF4-FFF2-40B4-BE49-F238E27FC236}">
                <a16:creationId xmlns:a16="http://schemas.microsoft.com/office/drawing/2014/main" id="{3C67FBBF-3ABB-0100-06F9-0F1F186BCB0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4289166" y="4167808"/>
            <a:ext cx="436521" cy="436521"/>
          </a:xfrm>
          <a:prstGeom prst="rect">
            <a:avLst/>
          </a:prstGeom>
        </p:spPr>
      </p:pic>
      <p:pic>
        <p:nvPicPr>
          <p:cNvPr id="34" name="Grafik 61" descr="Onlinemøde med massiv udfyldning">
            <a:extLst>
              <a:ext uri="{FF2B5EF4-FFF2-40B4-BE49-F238E27FC236}">
                <a16:creationId xmlns:a16="http://schemas.microsoft.com/office/drawing/2014/main" id="{1DC3E1C4-0EF5-A2B6-BA3C-EBB37C899B9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4696576" y="4182725"/>
            <a:ext cx="713481" cy="713481"/>
          </a:xfrm>
          <a:prstGeom prst="rect">
            <a:avLst/>
          </a:prstGeom>
        </p:spPr>
      </p:pic>
      <p:pic>
        <p:nvPicPr>
          <p:cNvPr id="35" name="Grafik 63" descr="Underskrift med massiv udfyldning">
            <a:extLst>
              <a:ext uri="{FF2B5EF4-FFF2-40B4-BE49-F238E27FC236}">
                <a16:creationId xmlns:a16="http://schemas.microsoft.com/office/drawing/2014/main" id="{3E47EF75-4420-7E50-7B63-164D05CB099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3012331" y="942031"/>
            <a:ext cx="614273" cy="614273"/>
          </a:xfrm>
          <a:prstGeom prst="rect">
            <a:avLst/>
          </a:prstGeom>
        </p:spPr>
      </p:pic>
      <p:sp>
        <p:nvSpPr>
          <p:cNvPr id="36" name="Tekstfelt 65">
            <a:extLst>
              <a:ext uri="{FF2B5EF4-FFF2-40B4-BE49-F238E27FC236}">
                <a16:creationId xmlns:a16="http://schemas.microsoft.com/office/drawing/2014/main" id="{AC4CE2DB-D749-4C6C-53AB-38AFCFF234D8}"/>
              </a:ext>
            </a:extLst>
          </p:cNvPr>
          <p:cNvSpPr txBox="1"/>
          <p:nvPr/>
        </p:nvSpPr>
        <p:spPr>
          <a:xfrm>
            <a:off x="4361151" y="4864432"/>
            <a:ext cx="1333292" cy="60016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da-DK" sz="1100" b="1" dirty="0">
                <a:solidFill>
                  <a:schemeClr val="bg1"/>
                </a:solidFill>
                <a:latin typeface="Arial"/>
                <a:cs typeface="Arial"/>
              </a:rPr>
              <a:t>Videomøde om søvnapnø-målingen</a:t>
            </a:r>
            <a:endParaRPr lang="en-US" dirty="0">
              <a:solidFill>
                <a:schemeClr val="bg1"/>
              </a:solidFill>
            </a:endParaRPr>
          </a:p>
        </p:txBody>
      </p:sp>
      <p:cxnSp>
        <p:nvCxnSpPr>
          <p:cNvPr id="37" name="Straight Connector 44">
            <a:extLst>
              <a:ext uri="{FF2B5EF4-FFF2-40B4-BE49-F238E27FC236}">
                <a16:creationId xmlns:a16="http://schemas.microsoft.com/office/drawing/2014/main" id="{5A977DF5-E725-8AA1-E0E3-85C8D3960D94}"/>
              </a:ext>
            </a:extLst>
          </p:cNvPr>
          <p:cNvCxnSpPr>
            <a:cxnSpLocks/>
          </p:cNvCxnSpPr>
          <p:nvPr/>
        </p:nvCxnSpPr>
        <p:spPr>
          <a:xfrm>
            <a:off x="5831457" y="4864248"/>
            <a:ext cx="1379993" cy="0"/>
          </a:xfrm>
          <a:prstGeom prst="line">
            <a:avLst/>
          </a:prstGeom>
          <a:ln>
            <a:solidFill>
              <a:srgbClr val="334D5C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Oval 72">
            <a:extLst>
              <a:ext uri="{FF2B5EF4-FFF2-40B4-BE49-F238E27FC236}">
                <a16:creationId xmlns:a16="http://schemas.microsoft.com/office/drawing/2014/main" id="{030B0D6F-084B-74D4-24D0-5D166CA143F4}"/>
              </a:ext>
            </a:extLst>
          </p:cNvPr>
          <p:cNvSpPr/>
          <p:nvPr/>
        </p:nvSpPr>
        <p:spPr>
          <a:xfrm>
            <a:off x="6969576" y="4351623"/>
            <a:ext cx="1013366" cy="1025249"/>
          </a:xfrm>
          <a:prstGeom prst="ellipse">
            <a:avLst/>
          </a:prstGeom>
          <a:solidFill>
            <a:srgbClr val="B8D4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9" name="Grafik 72" descr="Han-mand med massiv udfyldning">
            <a:extLst>
              <a:ext uri="{FF2B5EF4-FFF2-40B4-BE49-F238E27FC236}">
                <a16:creationId xmlns:a16="http://schemas.microsoft.com/office/drawing/2014/main" id="{611494FD-97B9-87D7-0F46-E008069D173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7240299" y="4415937"/>
            <a:ext cx="480269" cy="480269"/>
          </a:xfrm>
          <a:prstGeom prst="rect">
            <a:avLst/>
          </a:prstGeom>
        </p:spPr>
      </p:pic>
      <p:sp>
        <p:nvSpPr>
          <p:cNvPr id="40" name="Tekstfelt 73">
            <a:extLst>
              <a:ext uri="{FF2B5EF4-FFF2-40B4-BE49-F238E27FC236}">
                <a16:creationId xmlns:a16="http://schemas.microsoft.com/office/drawing/2014/main" id="{3D82DDEF-0693-BB64-545F-394E64618F1B}"/>
              </a:ext>
            </a:extLst>
          </p:cNvPr>
          <p:cNvSpPr txBox="1"/>
          <p:nvPr/>
        </p:nvSpPr>
        <p:spPr>
          <a:xfrm>
            <a:off x="6826136" y="4845025"/>
            <a:ext cx="1293820" cy="24622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da-DK" sz="1000" b="1" dirty="0">
                <a:latin typeface="Arial"/>
                <a:cs typeface="Arial"/>
              </a:rPr>
              <a:t>Henvisning</a:t>
            </a:r>
          </a:p>
        </p:txBody>
      </p:sp>
      <p:sp>
        <p:nvSpPr>
          <p:cNvPr id="43" name="Oval 72">
            <a:extLst>
              <a:ext uri="{FF2B5EF4-FFF2-40B4-BE49-F238E27FC236}">
                <a16:creationId xmlns:a16="http://schemas.microsoft.com/office/drawing/2014/main" id="{50D82ECB-B7DA-34F0-73BA-29FBABF483DD}"/>
              </a:ext>
            </a:extLst>
          </p:cNvPr>
          <p:cNvSpPr/>
          <p:nvPr/>
        </p:nvSpPr>
        <p:spPr>
          <a:xfrm>
            <a:off x="2499138" y="4893297"/>
            <a:ext cx="1576150" cy="1556614"/>
          </a:xfrm>
          <a:prstGeom prst="ellipse">
            <a:avLst/>
          </a:prstGeom>
          <a:solidFill>
            <a:srgbClr val="334D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4" name="Grafik 84" descr="Badge 5 med massiv udfyldning">
            <a:extLst>
              <a:ext uri="{FF2B5EF4-FFF2-40B4-BE49-F238E27FC236}">
                <a16:creationId xmlns:a16="http://schemas.microsoft.com/office/drawing/2014/main" id="{7B07726D-6F0A-9DD5-30C0-3259AAE1592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2555329" y="5008535"/>
            <a:ext cx="428836" cy="428836"/>
          </a:xfrm>
          <a:prstGeom prst="rect">
            <a:avLst/>
          </a:prstGeom>
        </p:spPr>
      </p:pic>
      <p:sp>
        <p:nvSpPr>
          <p:cNvPr id="45" name="Tekstfelt 87">
            <a:extLst>
              <a:ext uri="{FF2B5EF4-FFF2-40B4-BE49-F238E27FC236}">
                <a16:creationId xmlns:a16="http://schemas.microsoft.com/office/drawing/2014/main" id="{FAA3E34F-8208-6352-39FD-AF90AAB2E162}"/>
              </a:ext>
            </a:extLst>
          </p:cNvPr>
          <p:cNvSpPr txBox="1"/>
          <p:nvPr/>
        </p:nvSpPr>
        <p:spPr>
          <a:xfrm>
            <a:off x="2609319" y="5819400"/>
            <a:ext cx="1282722" cy="43088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da-DK" sz="1100" b="1" dirty="0">
                <a:solidFill>
                  <a:schemeClr val="bg1"/>
                </a:solidFill>
                <a:latin typeface="Arial"/>
                <a:cs typeface="Arial"/>
              </a:rPr>
              <a:t>Anden måling efter 18 uger</a:t>
            </a:r>
          </a:p>
        </p:txBody>
      </p:sp>
      <p:sp>
        <p:nvSpPr>
          <p:cNvPr id="46" name="Oval 72">
            <a:extLst>
              <a:ext uri="{FF2B5EF4-FFF2-40B4-BE49-F238E27FC236}">
                <a16:creationId xmlns:a16="http://schemas.microsoft.com/office/drawing/2014/main" id="{1345448A-2CEC-99F3-1CF8-B4E9EB9694DC}"/>
              </a:ext>
            </a:extLst>
          </p:cNvPr>
          <p:cNvSpPr/>
          <p:nvPr/>
        </p:nvSpPr>
        <p:spPr>
          <a:xfrm>
            <a:off x="4965419" y="5763392"/>
            <a:ext cx="1013366" cy="1025249"/>
          </a:xfrm>
          <a:prstGeom prst="ellipse">
            <a:avLst/>
          </a:prstGeom>
          <a:solidFill>
            <a:srgbClr val="B8D4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7" name="Grafik 93" descr="Kasse åben med massiv udfyldning">
            <a:extLst>
              <a:ext uri="{FF2B5EF4-FFF2-40B4-BE49-F238E27FC236}">
                <a16:creationId xmlns:a16="http://schemas.microsoft.com/office/drawing/2014/main" id="{5B49380F-3EDC-FB4B-663D-BBB9DBF9C52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233445" y="5843540"/>
            <a:ext cx="457948" cy="457948"/>
          </a:xfrm>
          <a:prstGeom prst="rect">
            <a:avLst/>
          </a:prstGeom>
        </p:spPr>
      </p:pic>
      <p:sp>
        <p:nvSpPr>
          <p:cNvPr id="48" name="Tekstfelt 94">
            <a:extLst>
              <a:ext uri="{FF2B5EF4-FFF2-40B4-BE49-F238E27FC236}">
                <a16:creationId xmlns:a16="http://schemas.microsoft.com/office/drawing/2014/main" id="{89DD1F4B-B2D4-E54A-EE80-952B622F72FF}"/>
              </a:ext>
            </a:extLst>
          </p:cNvPr>
          <p:cNvSpPr txBox="1"/>
          <p:nvPr/>
        </p:nvSpPr>
        <p:spPr>
          <a:xfrm>
            <a:off x="4911119" y="6259704"/>
            <a:ext cx="1090433" cy="40011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da-DK" sz="1000" b="1" dirty="0">
                <a:latin typeface="Arial"/>
                <a:cs typeface="Arial"/>
              </a:rPr>
              <a:t>Pakke med posten </a:t>
            </a:r>
          </a:p>
        </p:txBody>
      </p:sp>
      <p:sp>
        <p:nvSpPr>
          <p:cNvPr id="49" name="Tekstfelt 98">
            <a:extLst>
              <a:ext uri="{FF2B5EF4-FFF2-40B4-BE49-F238E27FC236}">
                <a16:creationId xmlns:a16="http://schemas.microsoft.com/office/drawing/2014/main" id="{551C7400-98F0-6E2E-B607-23CEEB664EFB}"/>
              </a:ext>
            </a:extLst>
          </p:cNvPr>
          <p:cNvSpPr txBox="1"/>
          <p:nvPr/>
        </p:nvSpPr>
        <p:spPr>
          <a:xfrm>
            <a:off x="5995654" y="6066349"/>
            <a:ext cx="3153053" cy="476726"/>
          </a:xfrm>
          <a:prstGeom prst="roundRect">
            <a:avLst/>
          </a:prstGeom>
          <a:solidFill>
            <a:schemeClr val="tx2">
              <a:lumMod val="20000"/>
              <a:lumOff val="80000"/>
              <a:alpha val="50000"/>
            </a:schemeClr>
          </a:solidFill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1100" b="1" err="1">
                <a:latin typeface="Arial"/>
                <a:cs typeface="Arial"/>
              </a:rPr>
              <a:t>Aktivitetsmåler</a:t>
            </a:r>
            <a:endParaRPr lang="en-US" sz="1100" err="1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100" b="1" dirty="0">
                <a:latin typeface="Arial"/>
                <a:cs typeface="Arial"/>
              </a:rPr>
              <a:t>7 </a:t>
            </a:r>
            <a:r>
              <a:rPr lang="en-US" sz="1100" b="1" dirty="0" err="1">
                <a:latin typeface="Arial"/>
                <a:cs typeface="Arial"/>
              </a:rPr>
              <a:t>dages</a:t>
            </a:r>
            <a:r>
              <a:rPr lang="en-US" sz="1100" b="1" dirty="0">
                <a:latin typeface="Arial"/>
                <a:cs typeface="Arial"/>
              </a:rPr>
              <a:t> </a:t>
            </a:r>
            <a:r>
              <a:rPr lang="en-US" sz="1100" b="1" dirty="0" err="1">
                <a:latin typeface="Arial"/>
                <a:cs typeface="Arial"/>
              </a:rPr>
              <a:t>måling</a:t>
            </a:r>
            <a:endParaRPr lang="en-US" dirty="0" err="1"/>
          </a:p>
        </p:txBody>
      </p:sp>
      <p:pic>
        <p:nvPicPr>
          <p:cNvPr id="50" name="Grafik 99" descr="Kør/Afspil med massiv udfyldning">
            <a:extLst>
              <a:ext uri="{FF2B5EF4-FFF2-40B4-BE49-F238E27FC236}">
                <a16:creationId xmlns:a16="http://schemas.microsoft.com/office/drawing/2014/main" id="{089ED04D-C664-05A8-8715-A7D6B740A24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440250" y="6083324"/>
            <a:ext cx="436327" cy="436327"/>
          </a:xfrm>
          <a:prstGeom prst="rect">
            <a:avLst/>
          </a:prstGeom>
        </p:spPr>
      </p:pic>
      <p:cxnSp>
        <p:nvCxnSpPr>
          <p:cNvPr id="51" name="Straight Connector 44">
            <a:extLst>
              <a:ext uri="{FF2B5EF4-FFF2-40B4-BE49-F238E27FC236}">
                <a16:creationId xmlns:a16="http://schemas.microsoft.com/office/drawing/2014/main" id="{E75C0757-D5B3-C479-B191-AB4E9521D7A2}"/>
              </a:ext>
            </a:extLst>
          </p:cNvPr>
          <p:cNvCxnSpPr>
            <a:cxnSpLocks/>
          </p:cNvCxnSpPr>
          <p:nvPr/>
        </p:nvCxnSpPr>
        <p:spPr>
          <a:xfrm flipV="1">
            <a:off x="1507469" y="5952205"/>
            <a:ext cx="1062262" cy="325834"/>
          </a:xfrm>
          <a:prstGeom prst="line">
            <a:avLst/>
          </a:prstGeom>
          <a:ln>
            <a:solidFill>
              <a:srgbClr val="334D5C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Oval 72">
            <a:extLst>
              <a:ext uri="{FF2B5EF4-FFF2-40B4-BE49-F238E27FC236}">
                <a16:creationId xmlns:a16="http://schemas.microsoft.com/office/drawing/2014/main" id="{4D1B709E-37EF-2BA4-CE5B-FCC194482823}"/>
              </a:ext>
            </a:extLst>
          </p:cNvPr>
          <p:cNvSpPr/>
          <p:nvPr/>
        </p:nvSpPr>
        <p:spPr>
          <a:xfrm>
            <a:off x="486302" y="5763392"/>
            <a:ext cx="1013366" cy="1025249"/>
          </a:xfrm>
          <a:prstGeom prst="ellipse">
            <a:avLst/>
          </a:prstGeom>
          <a:solidFill>
            <a:srgbClr val="B8D4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3" name="Grafik 109" descr="Clipboard med massiv udfyldning">
            <a:extLst>
              <a:ext uri="{FF2B5EF4-FFF2-40B4-BE49-F238E27FC236}">
                <a16:creationId xmlns:a16="http://schemas.microsoft.com/office/drawing/2014/main" id="{06BBF265-D1BE-F379-4418-8672E79EAF2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90472" y="5870991"/>
            <a:ext cx="405025" cy="405025"/>
          </a:xfrm>
          <a:prstGeom prst="rect">
            <a:avLst/>
          </a:prstGeom>
        </p:spPr>
      </p:pic>
      <p:sp>
        <p:nvSpPr>
          <p:cNvPr id="54" name="Tekstfelt 110">
            <a:extLst>
              <a:ext uri="{FF2B5EF4-FFF2-40B4-BE49-F238E27FC236}">
                <a16:creationId xmlns:a16="http://schemas.microsoft.com/office/drawing/2014/main" id="{CE62AC3E-FDB8-2356-5E66-4B1C12AF34C7}"/>
              </a:ext>
            </a:extLst>
          </p:cNvPr>
          <p:cNvSpPr txBox="1"/>
          <p:nvPr/>
        </p:nvSpPr>
        <p:spPr>
          <a:xfrm>
            <a:off x="443593" y="6243979"/>
            <a:ext cx="1090433" cy="40011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da-DK" sz="1000" b="1" dirty="0" err="1">
                <a:latin typeface="Arial"/>
                <a:cs typeface="Arial"/>
              </a:rPr>
              <a:t>Spørge-skemaer</a:t>
            </a:r>
            <a:endParaRPr lang="en-US" dirty="0" err="1"/>
          </a:p>
        </p:txBody>
      </p:sp>
      <p:cxnSp>
        <p:nvCxnSpPr>
          <p:cNvPr id="55" name="Straight Connector 44">
            <a:extLst>
              <a:ext uri="{FF2B5EF4-FFF2-40B4-BE49-F238E27FC236}">
                <a16:creationId xmlns:a16="http://schemas.microsoft.com/office/drawing/2014/main" id="{B519E7B2-B4F9-DA86-94E7-734EFC3C91F8}"/>
              </a:ext>
            </a:extLst>
          </p:cNvPr>
          <p:cNvCxnSpPr>
            <a:cxnSpLocks/>
            <a:endCxn id="46" idx="2"/>
          </p:cNvCxnSpPr>
          <p:nvPr/>
        </p:nvCxnSpPr>
        <p:spPr>
          <a:xfrm>
            <a:off x="4015228" y="5954227"/>
            <a:ext cx="950191" cy="321790"/>
          </a:xfrm>
          <a:prstGeom prst="line">
            <a:avLst/>
          </a:prstGeom>
          <a:ln>
            <a:solidFill>
              <a:srgbClr val="334D5C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Oval 72">
            <a:extLst>
              <a:ext uri="{FF2B5EF4-FFF2-40B4-BE49-F238E27FC236}">
                <a16:creationId xmlns:a16="http://schemas.microsoft.com/office/drawing/2014/main" id="{E156AC2F-95C7-AA70-5B5D-51AB731D482B}"/>
              </a:ext>
            </a:extLst>
          </p:cNvPr>
          <p:cNvSpPr/>
          <p:nvPr/>
        </p:nvSpPr>
        <p:spPr>
          <a:xfrm>
            <a:off x="792093" y="4043822"/>
            <a:ext cx="1576150" cy="1556614"/>
          </a:xfrm>
          <a:prstGeom prst="ellipse">
            <a:avLst/>
          </a:prstGeom>
          <a:solidFill>
            <a:srgbClr val="334D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7" name="Tekstfelt 122">
            <a:extLst>
              <a:ext uri="{FF2B5EF4-FFF2-40B4-BE49-F238E27FC236}">
                <a16:creationId xmlns:a16="http://schemas.microsoft.com/office/drawing/2014/main" id="{F3A1BC72-3129-706A-94DE-3EFCD4F70BA8}"/>
              </a:ext>
            </a:extLst>
          </p:cNvPr>
          <p:cNvSpPr txBox="1"/>
          <p:nvPr/>
        </p:nvSpPr>
        <p:spPr>
          <a:xfrm>
            <a:off x="984734" y="4935931"/>
            <a:ext cx="1131809" cy="43088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da-DK" sz="1100" b="1" dirty="0">
                <a:solidFill>
                  <a:schemeClr val="bg1"/>
                </a:solidFill>
                <a:latin typeface="Arial"/>
                <a:cs typeface="Arial"/>
              </a:rPr>
              <a:t>Slut-videomøde</a:t>
            </a:r>
          </a:p>
        </p:txBody>
      </p:sp>
      <p:pic>
        <p:nvPicPr>
          <p:cNvPr id="58" name="Grafik 125" descr="Badge 6 med massiv udfyldning">
            <a:extLst>
              <a:ext uri="{FF2B5EF4-FFF2-40B4-BE49-F238E27FC236}">
                <a16:creationId xmlns:a16="http://schemas.microsoft.com/office/drawing/2014/main" id="{346748D2-5453-F417-D262-2B77CD25843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796662" y="4218337"/>
            <a:ext cx="444172" cy="444172"/>
          </a:xfrm>
          <a:prstGeom prst="rect">
            <a:avLst/>
          </a:prstGeom>
        </p:spPr>
      </p:pic>
      <p:pic>
        <p:nvPicPr>
          <p:cNvPr id="59" name="Grafik 127" descr="Vlog med massiv udfyldning">
            <a:extLst>
              <a:ext uri="{FF2B5EF4-FFF2-40B4-BE49-F238E27FC236}">
                <a16:creationId xmlns:a16="http://schemas.microsoft.com/office/drawing/2014/main" id="{224A5FA2-F58C-773B-5B1E-4FA1FC51C21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1218062" y="4256523"/>
            <a:ext cx="715273" cy="715273"/>
          </a:xfrm>
          <a:prstGeom prst="rect">
            <a:avLst/>
          </a:prstGeom>
        </p:spPr>
      </p:pic>
      <p:pic>
        <p:nvPicPr>
          <p:cNvPr id="60" name="Grafik 3" descr="By med massiv udfyldning">
            <a:extLst>
              <a:ext uri="{FF2B5EF4-FFF2-40B4-BE49-F238E27FC236}">
                <a16:creationId xmlns:a16="http://schemas.microsoft.com/office/drawing/2014/main" id="{5A955E0B-8BA5-4E88-E268-F214F50687E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2648836" y="2769447"/>
            <a:ext cx="914400" cy="914400"/>
          </a:xfrm>
          <a:prstGeom prst="rect">
            <a:avLst/>
          </a:prstGeom>
        </p:spPr>
      </p:pic>
      <p:pic>
        <p:nvPicPr>
          <p:cNvPr id="61" name="Grafik 9" descr="Programmør med massiv udfyldning">
            <a:extLst>
              <a:ext uri="{FF2B5EF4-FFF2-40B4-BE49-F238E27FC236}">
                <a16:creationId xmlns:a16="http://schemas.microsoft.com/office/drawing/2014/main" id="{3EF7EE6C-C251-C0EE-5F3C-A1A94B85B75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3232467" y="3025340"/>
            <a:ext cx="914400" cy="914400"/>
          </a:xfrm>
          <a:prstGeom prst="rect">
            <a:avLst/>
          </a:prstGeom>
        </p:spPr>
      </p:pic>
      <p:sp>
        <p:nvSpPr>
          <p:cNvPr id="62" name="Tekstfelt 11">
            <a:extLst>
              <a:ext uri="{FF2B5EF4-FFF2-40B4-BE49-F238E27FC236}">
                <a16:creationId xmlns:a16="http://schemas.microsoft.com/office/drawing/2014/main" id="{60945609-100D-BABF-DECD-F1C8CE2B52CE}"/>
              </a:ext>
            </a:extLst>
          </p:cNvPr>
          <p:cNvSpPr txBox="1"/>
          <p:nvPr/>
        </p:nvSpPr>
        <p:spPr>
          <a:xfrm>
            <a:off x="2620196" y="3920736"/>
            <a:ext cx="1282722" cy="26161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da-DK" sz="1100" b="1" dirty="0">
                <a:solidFill>
                  <a:schemeClr val="bg1"/>
                </a:solidFill>
                <a:latin typeface="Arial"/>
                <a:cs typeface="Arial"/>
              </a:rPr>
              <a:t>Virtuelt studie</a:t>
            </a:r>
            <a:endParaRPr lang="en-US" dirty="0"/>
          </a:p>
        </p:txBody>
      </p:sp>
      <p:sp>
        <p:nvSpPr>
          <p:cNvPr id="63" name="Pil ned 86">
            <a:extLst>
              <a:ext uri="{FF2B5EF4-FFF2-40B4-BE49-F238E27FC236}">
                <a16:creationId xmlns:a16="http://schemas.microsoft.com/office/drawing/2014/main" id="{97E19535-7FE8-9AF9-1FA5-DFEE3B6FC02A}"/>
              </a:ext>
            </a:extLst>
          </p:cNvPr>
          <p:cNvSpPr/>
          <p:nvPr/>
        </p:nvSpPr>
        <p:spPr>
          <a:xfrm rot="14328575">
            <a:off x="2331453" y="1756472"/>
            <a:ext cx="290145" cy="302777"/>
          </a:xfrm>
          <a:prstGeom prst="downArrow">
            <a:avLst/>
          </a:prstGeom>
          <a:solidFill>
            <a:srgbClr val="334D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4" name="Pil ned 86">
            <a:extLst>
              <a:ext uri="{FF2B5EF4-FFF2-40B4-BE49-F238E27FC236}">
                <a16:creationId xmlns:a16="http://schemas.microsoft.com/office/drawing/2014/main" id="{EE90EE4F-77BB-E758-7964-3B30C6842296}"/>
              </a:ext>
            </a:extLst>
          </p:cNvPr>
          <p:cNvSpPr/>
          <p:nvPr/>
        </p:nvSpPr>
        <p:spPr>
          <a:xfrm rot="18044972">
            <a:off x="4035085" y="1781365"/>
            <a:ext cx="290145" cy="302777"/>
          </a:xfrm>
          <a:prstGeom prst="downArrow">
            <a:avLst/>
          </a:prstGeom>
          <a:solidFill>
            <a:srgbClr val="334D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5" name="Pil ned 86">
            <a:extLst>
              <a:ext uri="{FF2B5EF4-FFF2-40B4-BE49-F238E27FC236}">
                <a16:creationId xmlns:a16="http://schemas.microsoft.com/office/drawing/2014/main" id="{DFD94B35-0CFD-01DB-AAF5-3AC127686A68}"/>
              </a:ext>
            </a:extLst>
          </p:cNvPr>
          <p:cNvSpPr/>
          <p:nvPr/>
        </p:nvSpPr>
        <p:spPr>
          <a:xfrm>
            <a:off x="4883748" y="3154163"/>
            <a:ext cx="290145" cy="854668"/>
          </a:xfrm>
          <a:prstGeom prst="downArrow">
            <a:avLst/>
          </a:prstGeom>
          <a:solidFill>
            <a:srgbClr val="334D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6" name="Pil ned 86">
            <a:extLst>
              <a:ext uri="{FF2B5EF4-FFF2-40B4-BE49-F238E27FC236}">
                <a16:creationId xmlns:a16="http://schemas.microsoft.com/office/drawing/2014/main" id="{F9903000-F6B6-6DD7-37CD-9D40A8DEA0E3}"/>
              </a:ext>
            </a:extLst>
          </p:cNvPr>
          <p:cNvSpPr/>
          <p:nvPr/>
        </p:nvSpPr>
        <p:spPr>
          <a:xfrm rot="3340957">
            <a:off x="4100534" y="5214620"/>
            <a:ext cx="290145" cy="352579"/>
          </a:xfrm>
          <a:prstGeom prst="downArrow">
            <a:avLst/>
          </a:prstGeom>
          <a:solidFill>
            <a:srgbClr val="334D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7" name="Pil ned 86">
            <a:extLst>
              <a:ext uri="{FF2B5EF4-FFF2-40B4-BE49-F238E27FC236}">
                <a16:creationId xmlns:a16="http://schemas.microsoft.com/office/drawing/2014/main" id="{35D18C56-2900-BE9A-454E-D3CAE7DAA58C}"/>
              </a:ext>
            </a:extLst>
          </p:cNvPr>
          <p:cNvSpPr/>
          <p:nvPr/>
        </p:nvSpPr>
        <p:spPr>
          <a:xfrm rot="7599942">
            <a:off x="2235126" y="5171432"/>
            <a:ext cx="290145" cy="313529"/>
          </a:xfrm>
          <a:prstGeom prst="downArrow">
            <a:avLst/>
          </a:prstGeom>
          <a:solidFill>
            <a:srgbClr val="334D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8" name="Grafik 24" descr="Badge med massiv udfyldning">
            <a:extLst>
              <a:ext uri="{FF2B5EF4-FFF2-40B4-BE49-F238E27FC236}">
                <a16:creationId xmlns:a16="http://schemas.microsoft.com/office/drawing/2014/main" id="{08AD888F-10CC-7FDD-37A1-418AA09051E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2524570" y="858363"/>
            <a:ext cx="439232" cy="439232"/>
          </a:xfrm>
          <a:prstGeom prst="rect">
            <a:avLst/>
          </a:prstGeom>
        </p:spPr>
      </p:pic>
      <p:pic>
        <p:nvPicPr>
          <p:cNvPr id="69" name="Grafik 40" descr="Cloud Computing med massiv udfyldning">
            <a:extLst>
              <a:ext uri="{FF2B5EF4-FFF2-40B4-BE49-F238E27FC236}">
                <a16:creationId xmlns:a16="http://schemas.microsoft.com/office/drawing/2014/main" id="{C0528849-BE63-45AC-CEB4-461F69CC8AC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1"/>
              </a:ext>
            </a:extLst>
          </a:blip>
          <a:stretch>
            <a:fillRect/>
          </a:stretch>
        </p:blipFill>
        <p:spPr>
          <a:xfrm>
            <a:off x="4738233" y="1797229"/>
            <a:ext cx="677387" cy="677387"/>
          </a:xfrm>
          <a:prstGeom prst="rect">
            <a:avLst/>
          </a:prstGeom>
        </p:spPr>
      </p:pic>
      <p:pic>
        <p:nvPicPr>
          <p:cNvPr id="70" name="Grafik 43" descr="Cloud Computing med massiv udfyldning">
            <a:extLst>
              <a:ext uri="{FF2B5EF4-FFF2-40B4-BE49-F238E27FC236}">
                <a16:creationId xmlns:a16="http://schemas.microsoft.com/office/drawing/2014/main" id="{BE32DFD5-E481-62B8-714D-4B179F66DB4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1"/>
              </a:ext>
            </a:extLst>
          </a:blip>
          <a:stretch>
            <a:fillRect/>
          </a:stretch>
        </p:blipFill>
        <p:spPr>
          <a:xfrm>
            <a:off x="2974985" y="5139723"/>
            <a:ext cx="677387" cy="6773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646651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0" name="Rectangle 29">
            <a:extLst>
              <a:ext uri="{FF2B5EF4-FFF2-40B4-BE49-F238E27FC236}">
                <a16:creationId xmlns:a16="http://schemas.microsoft.com/office/drawing/2014/main" id="{CAE473BD-9A2A-420F-B844-12BCFA3D45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CB018903-3549-4A3B-A9DF-B26757CAA9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9E5D3F77-D07F-4F7D-97A2-E366830206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2192000" cy="685800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DC6F5A2D-56A0-4ED7-A3E2-3CF67608FC1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2192000" cy="6858000"/>
            </a:xfrm>
            <a:prstGeom prst="rect">
              <a:avLst/>
            </a:prstGeom>
            <a:solidFill>
              <a:schemeClr val="accent4">
                <a:lumMod val="75000"/>
                <a:alpha val="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7684EE6B-AAC2-69BD-FD5B-BECC882BD2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9277" y="458033"/>
            <a:ext cx="10888130" cy="726224"/>
          </a:xfrm>
        </p:spPr>
        <p:txBody>
          <a:bodyPr vert="horz" wrap="square" lIns="91440" tIns="45720" rIns="91440" bIns="45720" rtlCol="0" anchor="ctr">
            <a:normAutofit/>
          </a:bodyPr>
          <a:lstStyle/>
          <a:p>
            <a:r>
              <a:rPr lang="en-US" sz="2200" dirty="0"/>
              <a:t>VIR-SAAF app </a:t>
            </a:r>
          </a:p>
        </p:txBody>
      </p:sp>
      <p:pic>
        <p:nvPicPr>
          <p:cNvPr id="10" name="Picture 9" descr="A screenshot of a phone&#10;&#10;Description automatically generated">
            <a:extLst>
              <a:ext uri="{FF2B5EF4-FFF2-40B4-BE49-F238E27FC236}">
                <a16:creationId xmlns:a16="http://schemas.microsoft.com/office/drawing/2014/main" id="{DC3968A5-10BC-8330-AD17-8858B0676BD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1313"/>
          <a:stretch/>
        </p:blipFill>
        <p:spPr>
          <a:xfrm>
            <a:off x="1106662" y="1557339"/>
            <a:ext cx="2478152" cy="4752000"/>
          </a:xfrm>
          <a:prstGeom prst="rect">
            <a:avLst/>
          </a:prstGeom>
          <a:effectLst>
            <a:outerShdw blurRad="508000" dist="101600" dir="5400000" algn="tl" rotWithShape="0">
              <a:prstClr val="black">
                <a:alpha val="10000"/>
              </a:prstClr>
            </a:outerShdw>
          </a:effectLst>
        </p:spPr>
      </p:pic>
      <p:pic>
        <p:nvPicPr>
          <p:cNvPr id="4" name="Content Placeholder 3" descr="A screenshot of a phone&#10;&#10;Description automatically generated">
            <a:extLst>
              <a:ext uri="{FF2B5EF4-FFF2-40B4-BE49-F238E27FC236}">
                <a16:creationId xmlns:a16="http://schemas.microsoft.com/office/drawing/2014/main" id="{92592D8D-13E3-33EC-F4AB-F56A3FCCB3B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5031000" y="1557339"/>
            <a:ext cx="2150279" cy="4752000"/>
          </a:xfrm>
          <a:prstGeom prst="rect">
            <a:avLst/>
          </a:prstGeom>
          <a:effectLst>
            <a:outerShdw blurRad="508000" dist="101600" dir="5400000" algn="tl" rotWithShape="0">
              <a:prstClr val="black">
                <a:alpha val="10000"/>
              </a:prstClr>
            </a:outerShdw>
          </a:effectLst>
        </p:spPr>
      </p:pic>
      <p:pic>
        <p:nvPicPr>
          <p:cNvPr id="7" name="Picture 6" descr="A screenshot of a phone&#10;&#10;Description automatically generated">
            <a:extLst>
              <a:ext uri="{FF2B5EF4-FFF2-40B4-BE49-F238E27FC236}">
                <a16:creationId xmlns:a16="http://schemas.microsoft.com/office/drawing/2014/main" id="{DF6464A2-14FA-6C9E-91FE-32F8C62676E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84682" y="1557339"/>
            <a:ext cx="2138400" cy="4752000"/>
          </a:xfrm>
          <a:prstGeom prst="rect">
            <a:avLst/>
          </a:prstGeom>
          <a:effectLst>
            <a:outerShdw blurRad="508000" dist="101600" dir="5400000" algn="tl" rotWithShape="0">
              <a:prstClr val="black">
                <a:alpha val="10000"/>
              </a:prstClr>
            </a:outerShdw>
          </a:effectLst>
        </p:spPr>
      </p:pic>
      <p:sp>
        <p:nvSpPr>
          <p:cNvPr id="9" name="AutoShape 4" descr="IMG_2989">
            <a:extLst>
              <a:ext uri="{FF2B5EF4-FFF2-40B4-BE49-F238E27FC236}">
                <a16:creationId xmlns:a16="http://schemas.microsoft.com/office/drawing/2014/main" id="{09F79598-4BB8-8991-B0E4-09F2D8D4592D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96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9394112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337940BB-FBC4-492E-BD92-3B7B914D0E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F17DB45C-14E5-33EF-F2D4-6200621285F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853988" y="320041"/>
            <a:ext cx="6707084" cy="3892668"/>
          </a:xfrm>
        </p:spPr>
        <p:txBody>
          <a:bodyPr>
            <a:normAutofit fontScale="90000"/>
          </a:bodyPr>
          <a:lstStyle/>
          <a:p>
            <a:pPr algn="l"/>
            <a:br>
              <a:rPr lang="da-DK" sz="3600" dirty="0"/>
            </a:br>
            <a:br>
              <a:rPr lang="da-DK" sz="3600" dirty="0"/>
            </a:br>
            <a:br>
              <a:rPr lang="da-DK" sz="3600" dirty="0"/>
            </a:br>
            <a:br>
              <a:rPr lang="da-DK" sz="3600" dirty="0"/>
            </a:br>
            <a:r>
              <a:rPr lang="da-DK" sz="3600" dirty="0"/>
              <a:t>Første patient med i studiet  - dec. 2024</a:t>
            </a:r>
            <a:br>
              <a:rPr lang="da-DK" sz="3600" dirty="0"/>
            </a:br>
            <a:br>
              <a:rPr lang="da-DK" sz="3600" dirty="0"/>
            </a:br>
            <a:r>
              <a:rPr lang="da-DK" sz="3600" dirty="0"/>
              <a:t>Status nu:</a:t>
            </a:r>
            <a:br>
              <a:rPr lang="da-DK" sz="3600" dirty="0"/>
            </a:br>
            <a:endParaRPr lang="da-DK" sz="3600" dirty="0"/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6E510258-5002-EA09-F5BB-7434F71AF63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853699" y="4631161"/>
            <a:ext cx="6707366" cy="1569486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l"/>
            <a:r>
              <a:rPr lang="da-DK" sz="2200"/>
              <a:t>500 patienter med hjerteflimmer </a:t>
            </a:r>
            <a:endParaRPr lang="en-US" sz="2200"/>
          </a:p>
          <a:p>
            <a:pPr algn="l"/>
            <a:r>
              <a:rPr lang="da-DK" sz="2200"/>
              <a:t>287 undersøgt</a:t>
            </a:r>
            <a:r>
              <a:rPr lang="da-DK" sz="2200" dirty="0"/>
              <a:t> for søvnapnø</a:t>
            </a:r>
            <a:endParaRPr lang="en-US" sz="2200" dirty="0"/>
          </a:p>
          <a:p>
            <a:pPr algn="l"/>
            <a:r>
              <a:rPr lang="da-DK" sz="2200"/>
              <a:t>125 henvist til opstart af behandling for søvnapnø</a:t>
            </a:r>
            <a:endParaRPr lang="da-DK"/>
          </a:p>
        </p:txBody>
      </p:sp>
      <p:pic>
        <p:nvPicPr>
          <p:cNvPr id="7" name="Graphic 6" descr="Afkrydsning">
            <a:extLst>
              <a:ext uri="{FF2B5EF4-FFF2-40B4-BE49-F238E27FC236}">
                <a16:creationId xmlns:a16="http://schemas.microsoft.com/office/drawing/2014/main" id="{12371EF9-8B7C-C3B8-AFE8-33628329090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20040" y="1226248"/>
            <a:ext cx="4087368" cy="4087368"/>
          </a:xfrm>
          <a:prstGeom prst="rect">
            <a:avLst/>
          </a:prstGeom>
        </p:spPr>
      </p:pic>
      <p:sp>
        <p:nvSpPr>
          <p:cNvPr id="19" name="sketch line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53987" y="4409267"/>
            <a:ext cx="4243589" cy="27432"/>
          </a:xfrm>
          <a:custGeom>
            <a:avLst/>
            <a:gdLst>
              <a:gd name="csX0" fmla="*/ 0 w 4243589"/>
              <a:gd name="csY0" fmla="*/ 0 h 27432"/>
              <a:gd name="csX1" fmla="*/ 563791 w 4243589"/>
              <a:gd name="csY1" fmla="*/ 0 h 27432"/>
              <a:gd name="csX2" fmla="*/ 1042710 w 4243589"/>
              <a:gd name="csY2" fmla="*/ 0 h 27432"/>
              <a:gd name="csX3" fmla="*/ 1564066 w 4243589"/>
              <a:gd name="csY3" fmla="*/ 0 h 27432"/>
              <a:gd name="csX4" fmla="*/ 2212729 w 4243589"/>
              <a:gd name="csY4" fmla="*/ 0 h 27432"/>
              <a:gd name="csX5" fmla="*/ 2776520 w 4243589"/>
              <a:gd name="csY5" fmla="*/ 0 h 27432"/>
              <a:gd name="csX6" fmla="*/ 3297875 w 4243589"/>
              <a:gd name="csY6" fmla="*/ 0 h 27432"/>
              <a:gd name="csX7" fmla="*/ 4243589 w 4243589"/>
              <a:gd name="csY7" fmla="*/ 0 h 27432"/>
              <a:gd name="csX8" fmla="*/ 4243589 w 4243589"/>
              <a:gd name="csY8" fmla="*/ 27432 h 27432"/>
              <a:gd name="csX9" fmla="*/ 3637362 w 4243589"/>
              <a:gd name="csY9" fmla="*/ 27432 h 27432"/>
              <a:gd name="csX10" fmla="*/ 3116007 w 4243589"/>
              <a:gd name="csY10" fmla="*/ 27432 h 27432"/>
              <a:gd name="csX11" fmla="*/ 2424908 w 4243589"/>
              <a:gd name="csY11" fmla="*/ 27432 h 27432"/>
              <a:gd name="csX12" fmla="*/ 1861117 w 4243589"/>
              <a:gd name="csY12" fmla="*/ 27432 h 27432"/>
              <a:gd name="csX13" fmla="*/ 1382198 w 4243589"/>
              <a:gd name="csY13" fmla="*/ 27432 h 27432"/>
              <a:gd name="csX14" fmla="*/ 733535 w 4243589"/>
              <a:gd name="csY14" fmla="*/ 27432 h 27432"/>
              <a:gd name="csX15" fmla="*/ 0 w 4243589"/>
              <a:gd name="csY15" fmla="*/ 27432 h 27432"/>
              <a:gd name="csX16" fmla="*/ 0 w 4243589"/>
              <a:gd name="csY16" fmla="*/ 0 h 2743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530316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69C63DB-8C46-D7B9-9DC6-1CB1ED37FF3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2" b="18284"/>
          <a:stretch>
            <a:fillRect/>
          </a:stretch>
        </p:blipFill>
        <p:spPr>
          <a:xfrm>
            <a:off x="2939146" y="643466"/>
            <a:ext cx="6313707" cy="5571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225056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C4879EFC-8E62-4E00-973C-C45EE9EC67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A17AF78-0979-C8DF-7EDA-017114305E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8881" y="457200"/>
            <a:ext cx="10909640" cy="1368614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6600" dirty="0" err="1"/>
              <a:t>www.vir-saaf.dk</a:t>
            </a:r>
            <a:endParaRPr lang="en-US" sz="6600" dirty="0"/>
          </a:p>
        </p:txBody>
      </p:sp>
      <p:sp>
        <p:nvSpPr>
          <p:cNvPr id="17" name="sketch line">
            <a:extLst>
              <a:ext uri="{FF2B5EF4-FFF2-40B4-BE49-F238E27FC236}">
                <a16:creationId xmlns:a16="http://schemas.microsoft.com/office/drawing/2014/main" id="{D6A9C53F-5F90-40A5-8C85-5412D39C8C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50080" y="1850683"/>
            <a:ext cx="3291840" cy="18288"/>
          </a:xfrm>
          <a:custGeom>
            <a:avLst/>
            <a:gdLst>
              <a:gd name="csX0" fmla="*/ 0 w 3291840"/>
              <a:gd name="csY0" fmla="*/ 0 h 18288"/>
              <a:gd name="csX1" fmla="*/ 658368 w 3291840"/>
              <a:gd name="csY1" fmla="*/ 0 h 18288"/>
              <a:gd name="csX2" fmla="*/ 1283818 w 3291840"/>
              <a:gd name="csY2" fmla="*/ 0 h 18288"/>
              <a:gd name="csX3" fmla="*/ 1909267 w 3291840"/>
              <a:gd name="csY3" fmla="*/ 0 h 18288"/>
              <a:gd name="csX4" fmla="*/ 2633472 w 3291840"/>
              <a:gd name="csY4" fmla="*/ 0 h 18288"/>
              <a:gd name="csX5" fmla="*/ 3291840 w 3291840"/>
              <a:gd name="csY5" fmla="*/ 0 h 18288"/>
              <a:gd name="csX6" fmla="*/ 3291840 w 3291840"/>
              <a:gd name="csY6" fmla="*/ 18288 h 18288"/>
              <a:gd name="csX7" fmla="*/ 2633472 w 3291840"/>
              <a:gd name="csY7" fmla="*/ 18288 h 18288"/>
              <a:gd name="csX8" fmla="*/ 2073859 w 3291840"/>
              <a:gd name="csY8" fmla="*/ 18288 h 18288"/>
              <a:gd name="csX9" fmla="*/ 1448410 w 3291840"/>
              <a:gd name="csY9" fmla="*/ 18288 h 18288"/>
              <a:gd name="csX10" fmla="*/ 822960 w 3291840"/>
              <a:gd name="csY10" fmla="*/ 18288 h 18288"/>
              <a:gd name="csX11" fmla="*/ 0 w 3291840"/>
              <a:gd name="csY11" fmla="*/ 18288 h 18288"/>
              <a:gd name="csX12" fmla="*/ 0 w 3291840"/>
              <a:gd name="csY12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3291840" h="18288" fill="none" extrusionOk="0">
                <a:moveTo>
                  <a:pt x="0" y="0"/>
                </a:moveTo>
                <a:cubicBezTo>
                  <a:pt x="173077" y="-20031"/>
                  <a:pt x="443104" y="6424"/>
                  <a:pt x="658368" y="0"/>
                </a:cubicBezTo>
                <a:cubicBezTo>
                  <a:pt x="873632" y="-6424"/>
                  <a:pt x="1034028" y="11764"/>
                  <a:pt x="1283818" y="0"/>
                </a:cubicBezTo>
                <a:cubicBezTo>
                  <a:pt x="1533608" y="-11764"/>
                  <a:pt x="1691227" y="-30112"/>
                  <a:pt x="1909267" y="0"/>
                </a:cubicBezTo>
                <a:cubicBezTo>
                  <a:pt x="2127307" y="30112"/>
                  <a:pt x="2272465" y="-18735"/>
                  <a:pt x="2633472" y="0"/>
                </a:cubicBezTo>
                <a:cubicBezTo>
                  <a:pt x="2994479" y="18735"/>
                  <a:pt x="3023324" y="-32030"/>
                  <a:pt x="3291840" y="0"/>
                </a:cubicBezTo>
                <a:cubicBezTo>
                  <a:pt x="3291406" y="7551"/>
                  <a:pt x="3291373" y="9822"/>
                  <a:pt x="3291840" y="18288"/>
                </a:cubicBezTo>
                <a:cubicBezTo>
                  <a:pt x="3048445" y="38989"/>
                  <a:pt x="2846548" y="-14400"/>
                  <a:pt x="2633472" y="18288"/>
                </a:cubicBezTo>
                <a:cubicBezTo>
                  <a:pt x="2420396" y="50976"/>
                  <a:pt x="2304099" y="6336"/>
                  <a:pt x="2073859" y="18288"/>
                </a:cubicBezTo>
                <a:cubicBezTo>
                  <a:pt x="1843619" y="30240"/>
                  <a:pt x="1706926" y="10778"/>
                  <a:pt x="1448410" y="18288"/>
                </a:cubicBezTo>
                <a:cubicBezTo>
                  <a:pt x="1189894" y="25798"/>
                  <a:pt x="1002278" y="8992"/>
                  <a:pt x="822960" y="18288"/>
                </a:cubicBezTo>
                <a:cubicBezTo>
                  <a:pt x="643642" y="27585"/>
                  <a:pt x="307039" y="38051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291840" h="18288" stroke="0" extrusionOk="0">
                <a:moveTo>
                  <a:pt x="0" y="0"/>
                </a:moveTo>
                <a:cubicBezTo>
                  <a:pt x="195850" y="28018"/>
                  <a:pt x="434891" y="17390"/>
                  <a:pt x="592531" y="0"/>
                </a:cubicBezTo>
                <a:cubicBezTo>
                  <a:pt x="750171" y="-17390"/>
                  <a:pt x="1018709" y="32200"/>
                  <a:pt x="1316736" y="0"/>
                </a:cubicBezTo>
                <a:cubicBezTo>
                  <a:pt x="1614763" y="-32200"/>
                  <a:pt x="1696480" y="-11367"/>
                  <a:pt x="1876349" y="0"/>
                </a:cubicBezTo>
                <a:cubicBezTo>
                  <a:pt x="2056218" y="11367"/>
                  <a:pt x="2193364" y="13433"/>
                  <a:pt x="2435962" y="0"/>
                </a:cubicBezTo>
                <a:cubicBezTo>
                  <a:pt x="2678560" y="-13433"/>
                  <a:pt x="3010901" y="-42367"/>
                  <a:pt x="3291840" y="0"/>
                </a:cubicBezTo>
                <a:cubicBezTo>
                  <a:pt x="3291758" y="4406"/>
                  <a:pt x="3291751" y="9982"/>
                  <a:pt x="3291840" y="18288"/>
                </a:cubicBezTo>
                <a:cubicBezTo>
                  <a:pt x="3108993" y="14228"/>
                  <a:pt x="2952658" y="46900"/>
                  <a:pt x="2666390" y="18288"/>
                </a:cubicBezTo>
                <a:cubicBezTo>
                  <a:pt x="2380122" y="-10324"/>
                  <a:pt x="2263855" y="41055"/>
                  <a:pt x="2040941" y="18288"/>
                </a:cubicBezTo>
                <a:cubicBezTo>
                  <a:pt x="1818027" y="-4479"/>
                  <a:pt x="1675097" y="6509"/>
                  <a:pt x="1415491" y="18288"/>
                </a:cubicBezTo>
                <a:cubicBezTo>
                  <a:pt x="1155885" y="30068"/>
                  <a:pt x="852976" y="36210"/>
                  <a:pt x="691286" y="18288"/>
                </a:cubicBezTo>
                <a:cubicBezTo>
                  <a:pt x="529596" y="366"/>
                  <a:pt x="187183" y="13912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493BF6E9-14E9-BC60-9605-1FD2BE8587D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28045" y="2199382"/>
            <a:ext cx="4469567" cy="4067306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7FDE462E-BAC8-1658-56C9-D8CCB59BA30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74317" y="2199382"/>
            <a:ext cx="6437930" cy="40237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20557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430EBA9-145A-C6AB-A4BB-735A0AD922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Visitkort &amp; Flyer</a:t>
            </a:r>
          </a:p>
        </p:txBody>
      </p:sp>
      <p:pic>
        <p:nvPicPr>
          <p:cNvPr id="6" name="Billede 5" descr="Et billede, der indeholder tekst, Ansigt, person, tøj&#10;&#10;AI-genereret indhold kan være ukorrekt.">
            <a:extLst>
              <a:ext uri="{FF2B5EF4-FFF2-40B4-BE49-F238E27FC236}">
                <a16:creationId xmlns:a16="http://schemas.microsoft.com/office/drawing/2014/main" id="{C1C15F24-43E3-DCC2-4581-B37F6555A6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9964" y="1717674"/>
            <a:ext cx="4239685" cy="2427817"/>
          </a:xfrm>
          <a:prstGeom prst="rect">
            <a:avLst/>
          </a:prstGeom>
        </p:spPr>
      </p:pic>
      <p:pic>
        <p:nvPicPr>
          <p:cNvPr id="7" name="Billede 6" descr="Et billede, der indeholder tekst, skærmbillede, Font/skrifttype, symbol&#10;&#10;AI-genereret indhold kan være ukorrekt.">
            <a:extLst>
              <a:ext uri="{FF2B5EF4-FFF2-40B4-BE49-F238E27FC236}">
                <a16:creationId xmlns:a16="http://schemas.microsoft.com/office/drawing/2014/main" id="{260773C7-FD3F-289A-ABA5-7188AA179A3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2433" y="4307064"/>
            <a:ext cx="4241800" cy="2434873"/>
          </a:xfrm>
          <a:prstGeom prst="rect">
            <a:avLst/>
          </a:prstGeom>
        </p:spPr>
      </p:pic>
      <p:pic>
        <p:nvPicPr>
          <p:cNvPr id="8" name="Billede 7" descr="Et billede, der indeholder tekst, Ansigt, skærmbillede, design&#10;&#10;AI-genereret indhold kan være ukorrekt.">
            <a:extLst>
              <a:ext uri="{FF2B5EF4-FFF2-40B4-BE49-F238E27FC236}">
                <a16:creationId xmlns:a16="http://schemas.microsoft.com/office/drawing/2014/main" id="{D7C03C20-320E-761D-3A93-B3B2FA9014C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48677" y="158218"/>
            <a:ext cx="4536779" cy="64498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471591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ladsholder til indhold 4" descr="Et billede, der indeholder tekst, skærmbillede, Font/skrifttype, nummer/tal&#10;&#10;AI-genereret indhold kan være ukorrekt.">
            <a:extLst>
              <a:ext uri="{FF2B5EF4-FFF2-40B4-BE49-F238E27FC236}">
                <a16:creationId xmlns:a16="http://schemas.microsoft.com/office/drawing/2014/main" id="{A96EC86C-E1AD-F343-588B-16D80A35397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49171" y="170744"/>
            <a:ext cx="3641906" cy="6509455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0B315AFA-87DA-7835-7FA9-5C16D0D8CD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5674" y="970183"/>
            <a:ext cx="7829636" cy="4913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71565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435</TotalTime>
  <Words>192</Words>
  <Application>Microsoft Office PowerPoint</Application>
  <PresentationFormat>Widescreen</PresentationFormat>
  <Paragraphs>64</Paragraphs>
  <Slides>28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29" baseType="lpstr">
      <vt:lpstr>Office Theme</vt:lpstr>
      <vt:lpstr>Atrieflimren og Søvnapnø</vt:lpstr>
      <vt:lpstr>Obstruktiv Søvnapnø</vt:lpstr>
      <vt:lpstr>Kategorisering af søvnapnø</vt:lpstr>
      <vt:lpstr>Risikofaktorer for Søvnapnø</vt:lpstr>
      <vt:lpstr>Symptomer</vt:lpstr>
      <vt:lpstr>Udredning og Behandling</vt:lpstr>
      <vt:lpstr>Hvorfor er søvnapnø vigtigt for atrieflimren?</vt:lpstr>
      <vt:lpstr>PowerPoint Presentation</vt:lpstr>
      <vt:lpstr>PowerPoint Presentation</vt:lpstr>
      <vt:lpstr>PowerPoint Presentation</vt:lpstr>
      <vt:lpstr>PowerPoint Presentation</vt:lpstr>
      <vt:lpstr>Fysiologien mellem søvnapnø og AF</vt:lpstr>
      <vt:lpstr>National decentral/virtual randomized trial testing remote sleep apnea evaluation in patients with atrial fibrillation VIR-SAAF</vt:lpstr>
      <vt:lpstr>PowerPoint Presentation</vt:lpstr>
      <vt:lpstr>Baggrund</vt:lpstr>
      <vt:lpstr>Formål </vt:lpstr>
      <vt:lpstr>Hvad måler vi på?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VIR-SAAF app </vt:lpstr>
      <vt:lpstr>    Første patient med i studiet  - dec. 2024  Status nu: </vt:lpstr>
      <vt:lpstr>PowerPoint Presentation</vt:lpstr>
      <vt:lpstr>www.vir-saaf.dk</vt:lpstr>
      <vt:lpstr>Visitkort &amp; Flyer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Mariam Elmegaard</dc:creator>
  <cp:lastModifiedBy>Mads Hashiba Jensen</cp:lastModifiedBy>
  <cp:revision>540</cp:revision>
  <dcterms:created xsi:type="dcterms:W3CDTF">2024-09-18T19:27:54Z</dcterms:created>
  <dcterms:modified xsi:type="dcterms:W3CDTF">2026-09-14T06:46:37Z</dcterms:modified>
</cp:coreProperties>
</file>