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5"/>
  </p:notesMasterIdLst>
  <p:sldIdLst>
    <p:sldId id="256" r:id="rId2"/>
    <p:sldId id="321" r:id="rId3"/>
    <p:sldId id="336" r:id="rId4"/>
    <p:sldId id="337" r:id="rId5"/>
    <p:sldId id="344" r:id="rId6"/>
    <p:sldId id="319" r:id="rId7"/>
    <p:sldId id="320" r:id="rId8"/>
    <p:sldId id="346" r:id="rId9"/>
    <p:sldId id="338" r:id="rId10"/>
    <p:sldId id="322" r:id="rId11"/>
    <p:sldId id="348" r:id="rId12"/>
    <p:sldId id="339" r:id="rId13"/>
    <p:sldId id="329" r:id="rId14"/>
    <p:sldId id="323" r:id="rId15"/>
    <p:sldId id="326" r:id="rId16"/>
    <p:sldId id="327" r:id="rId17"/>
    <p:sldId id="324" r:id="rId18"/>
    <p:sldId id="340" r:id="rId19"/>
    <p:sldId id="325" r:id="rId20"/>
    <p:sldId id="328" r:id="rId21"/>
    <p:sldId id="332" r:id="rId22"/>
    <p:sldId id="330" r:id="rId23"/>
    <p:sldId id="335" r:id="rId24"/>
    <p:sldId id="331" r:id="rId25"/>
    <p:sldId id="334" r:id="rId26"/>
    <p:sldId id="333" r:id="rId27"/>
    <p:sldId id="349" r:id="rId28"/>
    <p:sldId id="341" r:id="rId29"/>
    <p:sldId id="347" r:id="rId30"/>
    <p:sldId id="345" r:id="rId31"/>
    <p:sldId id="342" r:id="rId32"/>
    <p:sldId id="343" r:id="rId33"/>
    <p:sldId id="350" r:id="rId34"/>
    <p:sldId id="351" r:id="rId35"/>
    <p:sldId id="352" r:id="rId36"/>
    <p:sldId id="353" r:id="rId37"/>
    <p:sldId id="357" r:id="rId38"/>
    <p:sldId id="354" r:id="rId39"/>
    <p:sldId id="355" r:id="rId40"/>
    <p:sldId id="356" r:id="rId41"/>
    <p:sldId id="358" r:id="rId42"/>
    <p:sldId id="359" r:id="rId43"/>
    <p:sldId id="360" r:id="rId44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5F606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5F606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5F606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5F606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5F606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5F606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5F606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5F606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5F606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bster" initials="" lastIdx="3" clrIdx="0"/>
  <p:cmAuthor id="2" name="ClausO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CEF"/>
    <a:srgbClr val="000000"/>
    <a:srgbClr val="0085A1"/>
    <a:srgbClr val="5F6062"/>
    <a:srgbClr val="3DA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93" autoAdjust="0"/>
  </p:normalViewPr>
  <p:slideViewPr>
    <p:cSldViewPr>
      <p:cViewPr>
        <p:scale>
          <a:sx n="105" d="100"/>
          <a:sy n="105" d="100"/>
        </p:scale>
        <p:origin x="-8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da-DK" altLang="da-DK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da-DK" altLang="da-DK"/>
          </a:p>
        </p:txBody>
      </p:sp>
      <p:sp>
        <p:nvSpPr>
          <p:cNvPr id="188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da-DK" altLang="da-DK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E4C483A-8F5A-4CF8-B8A5-DAD006D7B9C6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90568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C483A-8F5A-4CF8-B8A5-DAD006D7B9C6}" type="slidenum">
              <a:rPr lang="da-DK" altLang="da-DK" smtClean="0"/>
              <a:pPr/>
              <a:t>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081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C483A-8F5A-4CF8-B8A5-DAD006D7B9C6}" type="slidenum">
              <a:rPr lang="da-DK" altLang="da-DK" smtClean="0"/>
              <a:pPr/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0252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B6A26-C7C9-4AF5-8A38-E9A93F6AEE67}" type="slidenum">
              <a:rPr lang="da-DK" altLang="da-DK"/>
              <a:pPr/>
              <a:t>6</a:t>
            </a:fld>
            <a:endParaRPr lang="da-DK" altLang="da-DK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1810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C483A-8F5A-4CF8-B8A5-DAD006D7B9C6}" type="slidenum">
              <a:rPr lang="da-DK" altLang="da-DK" smtClean="0"/>
              <a:pPr/>
              <a:t>22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2787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471CA1E-0993-466C-9E9E-8C22F5DBBED5}" type="slidenum">
              <a:rPr altLang="da-DK"/>
              <a:pPr/>
              <a:t>23</a:t>
            </a:fld>
            <a:endParaRPr lang="da-DK" altLang="da-DK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da-DK" sz="1400" smtClean="0">
                <a:latin typeface="Verdana" panose="020B0604030504040204" pitchFamily="34" charset="0"/>
              </a:rPr>
              <a:t>From the IDF publication: ‘Cost Effective Approaches to Diabetes Care and Prevention’, p.10 </a:t>
            </a:r>
          </a:p>
        </p:txBody>
      </p:sp>
    </p:spTree>
    <p:extLst>
      <p:ext uri="{BB962C8B-B14F-4D97-AF65-F5344CB8AC3E}">
        <p14:creationId xmlns:p14="http://schemas.microsoft.com/office/powerpoint/2010/main" val="231370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73" name="Picture 29" descr="Mas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7" t="32677" r="17255"/>
          <a:stretch>
            <a:fillRect/>
          </a:stretch>
        </p:blipFill>
        <p:spPr bwMode="auto">
          <a:xfrm>
            <a:off x="2268538" y="0"/>
            <a:ext cx="2447925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72" name="Picture 28" descr="Ha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68300"/>
            <a:ext cx="1944687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74" name="Picture 30" descr="Gl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439738"/>
            <a:ext cx="1703387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75" name="Picture 31" descr="Sygeplejersk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1944688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65" name="Picture 21" descr="Illusbagg_B_Outlin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77" name="Picture 33" descr="CMYK_Neg_Vetfd_HOLBÆK SYGEH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5516563"/>
            <a:ext cx="35179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7CEA7-5991-46E6-9D8F-18644ECC53AB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1575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65925" y="304800"/>
            <a:ext cx="2014538" cy="5821363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19138" y="304800"/>
            <a:ext cx="5894387" cy="5821363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3CDF3-AD91-4C63-8E2E-32D402BA9D37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935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A3DD9-775D-40B2-B70E-66E8A46DAA99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8522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A4C85-1C41-4640-9E51-452DDAF8C1D1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774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1412875"/>
            <a:ext cx="3954462" cy="4713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826000" y="1412875"/>
            <a:ext cx="3954463" cy="4713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20C63-6D07-4B80-831E-77F1CB7462A6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6954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A735B-3C4D-48FF-905B-A70A723BE750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8070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29813-976C-4C5A-8FA1-3D527EB712A5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3374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BCB4A-B169-4E8E-80F9-BEA8F7DDDB4C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2907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33B1-33DD-43EC-BAFE-ECC6090FE7E3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95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AF434-1206-4C19-B4F4-22DF411E11CC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6506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Picture 3" descr="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72213"/>
            <a:ext cx="89281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81750"/>
            <a:ext cx="2133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rgbClr val="0085A1"/>
                </a:solidFill>
                <a:latin typeface="+mn-lt"/>
              </a:defRPr>
            </a:lvl1pPr>
          </a:lstStyle>
          <a:p>
            <a:endParaRPr lang="da-DK" altLang="en-US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rgbClr val="0085A1"/>
                </a:solidFill>
                <a:latin typeface="+mn-lt"/>
              </a:defRPr>
            </a:lvl1pPr>
          </a:lstStyle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4638" y="6381750"/>
            <a:ext cx="21590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0085A1"/>
                </a:solidFill>
                <a:latin typeface="+mn-lt"/>
              </a:defRPr>
            </a:lvl1pPr>
          </a:lstStyle>
          <a:p>
            <a:fld id="{7C78FC5A-2B38-46A2-83B1-124559131A67}" type="slidenum">
              <a:rPr lang="da-DK" altLang="da-DK"/>
              <a:pPr/>
              <a:t>‹#›</a:t>
            </a:fld>
            <a:endParaRPr lang="da-DK" altLang="da-DK"/>
          </a:p>
        </p:txBody>
      </p:sp>
      <p:pic>
        <p:nvPicPr>
          <p:cNvPr id="184327" name="Picture 7" descr="indhol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9350"/>
            <a:ext cx="89281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12875"/>
            <a:ext cx="8061325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843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04800"/>
            <a:ext cx="59864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Klik for at redigere titeltypografi i masteren</a:t>
            </a:r>
          </a:p>
        </p:txBody>
      </p:sp>
      <p:sp>
        <p:nvSpPr>
          <p:cNvPr id="184330" name="Line 10"/>
          <p:cNvSpPr>
            <a:spLocks noChangeShapeType="1"/>
          </p:cNvSpPr>
          <p:nvPr/>
        </p:nvSpPr>
        <p:spPr bwMode="auto">
          <a:xfrm>
            <a:off x="358775" y="1139825"/>
            <a:ext cx="8424863" cy="0"/>
          </a:xfrm>
          <a:prstGeom prst="line">
            <a:avLst/>
          </a:prstGeom>
          <a:noFill/>
          <a:ln w="12700">
            <a:solidFill>
              <a:srgbClr val="0085A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331" name="Line 11"/>
          <p:cNvSpPr>
            <a:spLocks noChangeShapeType="1"/>
          </p:cNvSpPr>
          <p:nvPr/>
        </p:nvSpPr>
        <p:spPr bwMode="auto">
          <a:xfrm>
            <a:off x="358775" y="6283325"/>
            <a:ext cx="8424863" cy="0"/>
          </a:xfrm>
          <a:prstGeom prst="line">
            <a:avLst/>
          </a:prstGeom>
          <a:noFill/>
          <a:ln w="12700">
            <a:solidFill>
              <a:srgbClr val="0085A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184344" name="Picture 24" descr="RGB_Org_C_Vetfd_HOLBÆK SYGEHU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775"/>
            <a:ext cx="2286000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eorgia" panose="02040502050405020303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eorgia" panose="02040502050405020303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eorgia" panose="02040502050405020303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eorgia" panose="02040502050405020303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eorgia" panose="02040502050405020303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eorgia" panose="02040502050405020303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eorgia" panose="02040502050405020303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eorgia" panose="02040502050405020303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F6062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rgbClr val="5F6062"/>
        </a:buClr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5F6062"/>
        </a:buClr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rgbClr val="5F6062"/>
        </a:buClr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rgbClr val="5F6062"/>
        </a:buClr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2771775" y="2319338"/>
            <a:ext cx="5399088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a-DK" sz="2800" dirty="0"/>
              <a:t>Forhøjet blodtryk og </a:t>
            </a:r>
            <a:r>
              <a:rPr lang="da-DK" sz="2800" dirty="0" smtClean="0"/>
              <a:t>virkningerne </a:t>
            </a:r>
            <a:r>
              <a:rPr lang="da-DK" sz="2800" dirty="0"/>
              <a:t>af et </a:t>
            </a:r>
            <a:r>
              <a:rPr lang="da-DK" sz="2800" dirty="0" smtClean="0"/>
              <a:t>sådan</a:t>
            </a:r>
            <a:br>
              <a:rPr lang="da-DK" sz="2800" dirty="0" smtClean="0"/>
            </a:b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1800" dirty="0" smtClean="0"/>
              <a:t>Ilan Raymond, overlæge, Holbæk Sygehus</a:t>
            </a:r>
            <a:endParaRPr lang="da-DK" altLang="da-DK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99908"/>
            <a:ext cx="5986462" cy="647700"/>
          </a:xfrm>
        </p:spPr>
        <p:txBody>
          <a:bodyPr/>
          <a:lstStyle/>
          <a:p>
            <a:r>
              <a:rPr lang="da-DK" dirty="0" smtClean="0"/>
              <a:t>Forhøjet blodtryk eller </a:t>
            </a:r>
            <a:r>
              <a:rPr lang="da-DK" dirty="0" err="1" smtClean="0"/>
              <a:t>hypertension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ct val="150000"/>
              </a:lnSpc>
            </a:pPr>
            <a:endParaRPr lang="da-DK" b="0" dirty="0" smtClean="0"/>
          </a:p>
          <a:p>
            <a:pPr lvl="1">
              <a:lnSpc>
                <a:spcPct val="150000"/>
              </a:lnSpc>
            </a:pPr>
            <a:r>
              <a:rPr lang="da-DK" b="0" dirty="0" smtClean="0"/>
              <a:t>Før </a:t>
            </a:r>
            <a:r>
              <a:rPr lang="da-DK" b="0" dirty="0"/>
              <a:t>man eventuelt skal </a:t>
            </a:r>
            <a:r>
              <a:rPr lang="da-DK" b="0" i="1" dirty="0"/>
              <a:t>starte behandling med medicin</a:t>
            </a:r>
            <a:r>
              <a:rPr lang="da-DK" b="0" dirty="0"/>
              <a:t>, vurderer lægen den samlede risiko for </a:t>
            </a:r>
            <a:r>
              <a:rPr lang="da-DK" b="0" dirty="0" smtClean="0"/>
              <a:t>blodprop i hjerne og hjertet samt hjerneblødning. </a:t>
            </a:r>
          </a:p>
          <a:p>
            <a:pPr marL="319087" lvl="1" indent="0">
              <a:lnSpc>
                <a:spcPct val="150000"/>
              </a:lnSpc>
              <a:buNone/>
            </a:pPr>
            <a:endParaRPr lang="da-DK" b="0" dirty="0" smtClean="0"/>
          </a:p>
          <a:p>
            <a:pPr lvl="1">
              <a:lnSpc>
                <a:spcPct val="150000"/>
              </a:lnSpc>
            </a:pPr>
            <a:r>
              <a:rPr lang="da-DK" b="0" dirty="0" smtClean="0"/>
              <a:t>Er </a:t>
            </a:r>
            <a:r>
              <a:rPr lang="da-DK" b="0" dirty="0"/>
              <a:t>risikoen lav, skal man ikke nødvendigvis begynde på behandling med </a:t>
            </a:r>
            <a:r>
              <a:rPr lang="da-DK" b="0" dirty="0" smtClean="0"/>
              <a:t>medicin</a:t>
            </a:r>
            <a:endParaRPr lang="da-DK" b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103984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6432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err="1" smtClean="0"/>
              <a:t>Hypertension</a:t>
            </a:r>
            <a:r>
              <a:rPr lang="da-DK" b="0" dirty="0" smtClean="0"/>
              <a:t> – </a:t>
            </a:r>
            <a:r>
              <a:rPr lang="da-DK" b="0" dirty="0"/>
              <a:t>symptomer</a:t>
            </a:r>
            <a:br>
              <a:rPr lang="da-DK" b="0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a-DK" b="0" dirty="0" smtClean="0"/>
              <a:t>I </a:t>
            </a:r>
            <a:r>
              <a:rPr lang="da-DK" b="0" dirty="0"/>
              <a:t>de fleste tilfælde har man ingen </a:t>
            </a:r>
            <a:r>
              <a:rPr lang="da-DK" b="0" dirty="0" smtClean="0"/>
              <a:t>symptomer</a:t>
            </a:r>
          </a:p>
          <a:p>
            <a:pPr lvl="1">
              <a:lnSpc>
                <a:spcPct val="200000"/>
              </a:lnSpc>
            </a:pPr>
            <a:r>
              <a:rPr lang="da-DK" b="0" dirty="0" smtClean="0"/>
              <a:t> </a:t>
            </a:r>
            <a:r>
              <a:rPr lang="da-DK" b="0" dirty="0"/>
              <a:t>Enkelte har </a:t>
            </a:r>
            <a:endParaRPr lang="da-DK" b="0" dirty="0" smtClean="0"/>
          </a:p>
          <a:p>
            <a:pPr lvl="2">
              <a:lnSpc>
                <a:spcPct val="200000"/>
              </a:lnSpc>
            </a:pPr>
            <a:r>
              <a:rPr lang="da-DK" b="0" dirty="0" smtClean="0"/>
              <a:t>hovedpine</a:t>
            </a:r>
          </a:p>
          <a:p>
            <a:pPr lvl="2">
              <a:lnSpc>
                <a:spcPct val="200000"/>
              </a:lnSpc>
            </a:pPr>
            <a:r>
              <a:rPr lang="da-DK" b="0" dirty="0" smtClean="0"/>
              <a:t>hjertebanken</a:t>
            </a:r>
          </a:p>
          <a:p>
            <a:pPr lvl="2">
              <a:lnSpc>
                <a:spcPct val="200000"/>
              </a:lnSpc>
            </a:pPr>
            <a:r>
              <a:rPr lang="da-DK" b="0" dirty="0" smtClean="0"/>
              <a:t>forpustede </a:t>
            </a:r>
            <a:r>
              <a:rPr lang="da-DK" b="0" dirty="0"/>
              <a:t>ved </a:t>
            </a:r>
            <a:r>
              <a:rPr lang="da-DK" b="0" dirty="0" smtClean="0"/>
              <a:t>anstrengelse</a:t>
            </a:r>
          </a:p>
          <a:p>
            <a:pPr lvl="2">
              <a:lnSpc>
                <a:spcPct val="200000"/>
              </a:lnSpc>
            </a:pPr>
            <a:r>
              <a:rPr lang="da-DK" b="0" dirty="0" smtClean="0"/>
              <a:t>tilbagevendende </a:t>
            </a:r>
            <a:r>
              <a:rPr lang="da-DK" b="0" dirty="0"/>
              <a:t>næseblod</a:t>
            </a:r>
            <a:r>
              <a:rPr lang="da-DK" b="0" dirty="0" smtClean="0"/>
              <a:t>.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9968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304800"/>
            <a:ext cx="5725070" cy="647700"/>
          </a:xfrm>
        </p:spPr>
        <p:txBody>
          <a:bodyPr/>
          <a:lstStyle/>
          <a:p>
            <a:r>
              <a:rPr lang="da-DK" sz="2000" dirty="0" smtClean="0"/>
              <a:t>De fastsatte blodtryksgrænser for forhøjet blodtryk af Danske hjertelægers selskab</a:t>
            </a:r>
            <a:endParaRPr lang="da-DK" sz="20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320008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719138" y="135623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t">
              <a:spcBef>
                <a:spcPts val="0"/>
              </a:spcBef>
              <a:spcAft>
                <a:spcPts val="0"/>
              </a:spcAft>
            </a:pPr>
            <a:r>
              <a:rPr lang="da-DK" sz="1200" dirty="0" smtClean="0">
                <a:solidFill>
                  <a:srgbClr val="3DAAC8"/>
                </a:solidFill>
                <a:latin typeface="Georgia"/>
              </a:rPr>
              <a:t>Anbefalede </a:t>
            </a:r>
            <a:r>
              <a:rPr lang="da-DK" sz="1200" dirty="0">
                <a:solidFill>
                  <a:srgbClr val="3DAAC8"/>
                </a:solidFill>
                <a:latin typeface="Georgia"/>
              </a:rPr>
              <a:t>behandlingsmål for forskellige patientgrupper ved blodtryk målt automatisk i roligt rum, som gennemsnit i </a:t>
            </a:r>
            <a:r>
              <a:rPr lang="da-DK" sz="1200" dirty="0" err="1">
                <a:solidFill>
                  <a:srgbClr val="3DAAC8"/>
                </a:solidFill>
                <a:latin typeface="Georgia"/>
              </a:rPr>
              <a:t>dagtiden</a:t>
            </a:r>
            <a:r>
              <a:rPr lang="da-DK" sz="1200" dirty="0">
                <a:solidFill>
                  <a:srgbClr val="3DAAC8"/>
                </a:solidFill>
                <a:latin typeface="Georgia"/>
              </a:rPr>
              <a:t> ved døgn- eller hjemmeblodtryksmåling.</a:t>
            </a: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88660"/>
              </p:ext>
            </p:extLst>
          </p:nvPr>
        </p:nvGraphicFramePr>
        <p:xfrm>
          <a:off x="719138" y="1988840"/>
          <a:ext cx="7632848" cy="3736240"/>
        </p:xfrm>
        <a:graphic>
          <a:graphicData uri="http://schemas.openxmlformats.org/drawingml/2006/table">
            <a:tbl>
              <a:tblPr/>
              <a:tblGrid>
                <a:gridCol w="4001688"/>
                <a:gridCol w="1852633"/>
                <a:gridCol w="1778527"/>
              </a:tblGrid>
              <a:tr h="934060">
                <a:tc>
                  <a:txBody>
                    <a:bodyPr/>
                    <a:lstStyle/>
                    <a:p>
                      <a:pPr algn="l" fontAlgn="t"/>
                      <a:r>
                        <a:rPr lang="da-DK" sz="1600" dirty="0">
                          <a:effectLst/>
                        </a:rPr>
                        <a:t> </a:t>
                      </a:r>
                    </a:p>
                  </a:txBody>
                  <a:tcPr marL="26069" marR="26069" marT="26069" marB="26069">
                    <a:lnL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600" b="1">
                          <a:effectLst/>
                        </a:rPr>
                        <a:t>Systolisk</a:t>
                      </a:r>
                      <a:endParaRPr lang="da-DK" sz="1600">
                        <a:effectLst/>
                      </a:endParaRPr>
                    </a:p>
                  </a:txBody>
                  <a:tcPr marL="26069" marR="26069" marT="26069" marB="26069">
                    <a:lnL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600" b="1" dirty="0">
                          <a:effectLst/>
                        </a:rPr>
                        <a:t>Diastolisk</a:t>
                      </a:r>
                      <a:endParaRPr lang="da-DK" sz="1600" dirty="0">
                        <a:effectLst/>
                      </a:endParaRPr>
                    </a:p>
                  </a:txBody>
                  <a:tcPr marL="26069" marR="26069" marT="26069" marB="26069">
                    <a:lnL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EE"/>
                    </a:solidFill>
                  </a:tcPr>
                </a:tc>
              </a:tr>
              <a:tr h="934060">
                <a:tc>
                  <a:txBody>
                    <a:bodyPr/>
                    <a:lstStyle/>
                    <a:p>
                      <a:pPr algn="l" fontAlgn="t"/>
                      <a:r>
                        <a:rPr lang="da-DK" sz="1600">
                          <a:effectLst/>
                        </a:rPr>
                        <a:t>&lt; 80 årig, lav-moderat risiko</a:t>
                      </a:r>
                    </a:p>
                  </a:txBody>
                  <a:tcPr marL="26069" marR="26069" marT="26069" marB="26069">
                    <a:lnL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600" dirty="0">
                          <a:effectLst/>
                        </a:rPr>
                        <a:t>&lt; 135 </a:t>
                      </a:r>
                      <a:r>
                        <a:rPr lang="da-DK" sz="1600" dirty="0" err="1" smtClean="0">
                          <a:effectLst/>
                        </a:rPr>
                        <a:t>mmHg</a:t>
                      </a:r>
                      <a:endParaRPr lang="da-DK" sz="1600" dirty="0">
                        <a:effectLst/>
                      </a:endParaRPr>
                    </a:p>
                  </a:txBody>
                  <a:tcPr marL="26069" marR="26069" marT="26069" marB="26069">
                    <a:lnL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600">
                          <a:effectLst/>
                        </a:rPr>
                        <a:t>&lt; 85 mmHg</a:t>
                      </a:r>
                    </a:p>
                  </a:txBody>
                  <a:tcPr marL="26069" marR="26069" marT="26069" marB="26069">
                    <a:lnL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EE"/>
                    </a:solidFill>
                  </a:tcPr>
                </a:tc>
              </a:tr>
              <a:tr h="934060">
                <a:tc>
                  <a:txBody>
                    <a:bodyPr/>
                    <a:lstStyle/>
                    <a:p>
                      <a:pPr algn="l" fontAlgn="t"/>
                      <a:r>
                        <a:rPr lang="da-DK" sz="1600">
                          <a:effectLst/>
                        </a:rPr>
                        <a:t>≥ 80 årig</a:t>
                      </a:r>
                    </a:p>
                  </a:txBody>
                  <a:tcPr marL="26069" marR="26069" marT="26069" marB="26069">
                    <a:lnL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600" dirty="0">
                          <a:effectLst/>
                        </a:rPr>
                        <a:t>&lt; 145 </a:t>
                      </a:r>
                      <a:r>
                        <a:rPr lang="da-DK" sz="1600" dirty="0" err="1" smtClean="0">
                          <a:effectLst/>
                        </a:rPr>
                        <a:t>mmHg</a:t>
                      </a:r>
                      <a:endParaRPr lang="da-DK" sz="1600" dirty="0">
                        <a:effectLst/>
                      </a:endParaRPr>
                    </a:p>
                  </a:txBody>
                  <a:tcPr marL="26069" marR="26069" marT="26069" marB="26069">
                    <a:lnL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600" dirty="0">
                          <a:effectLst/>
                        </a:rPr>
                        <a:t> </a:t>
                      </a:r>
                    </a:p>
                  </a:txBody>
                  <a:tcPr marL="26069" marR="26069" marT="26069" marB="26069">
                    <a:lnL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EE"/>
                    </a:solidFill>
                  </a:tcPr>
                </a:tc>
              </a:tr>
              <a:tr h="934060">
                <a:tc>
                  <a:txBody>
                    <a:bodyPr/>
                    <a:lstStyle/>
                    <a:p>
                      <a:pPr algn="l" fontAlgn="t"/>
                      <a:r>
                        <a:rPr lang="da-DK" sz="1600" dirty="0">
                          <a:effectLst/>
                        </a:rPr>
                        <a:t>Høj </a:t>
                      </a:r>
                      <a:r>
                        <a:rPr lang="da-DK" sz="1600" dirty="0" err="1">
                          <a:effectLst/>
                        </a:rPr>
                        <a:t>kardiovaskulær</a:t>
                      </a:r>
                      <a:r>
                        <a:rPr lang="da-DK" sz="1600" dirty="0">
                          <a:effectLst/>
                        </a:rPr>
                        <a:t> risiko, </a:t>
                      </a:r>
                      <a:r>
                        <a:rPr lang="da-DK" sz="1600" dirty="0" err="1">
                          <a:effectLst/>
                        </a:rPr>
                        <a:t>hjerte-karsygdom</a:t>
                      </a:r>
                      <a:r>
                        <a:rPr lang="da-DK" sz="1600" dirty="0">
                          <a:effectLst/>
                        </a:rPr>
                        <a:t>, nyresygdom eller diabetes</a:t>
                      </a:r>
                    </a:p>
                  </a:txBody>
                  <a:tcPr marL="26069" marR="26069" marT="26069" marB="26069">
                    <a:lnL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600" dirty="0">
                          <a:effectLst/>
                        </a:rPr>
                        <a:t>&lt; 130 </a:t>
                      </a:r>
                      <a:r>
                        <a:rPr lang="da-DK" sz="1600" dirty="0" err="1" smtClean="0">
                          <a:effectLst/>
                        </a:rPr>
                        <a:t>mmHg</a:t>
                      </a:r>
                      <a:endParaRPr lang="da-DK" sz="1600" dirty="0">
                        <a:effectLst/>
                      </a:endParaRPr>
                    </a:p>
                  </a:txBody>
                  <a:tcPr marL="26069" marR="26069" marT="26069" marB="26069">
                    <a:lnL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600" dirty="0">
                          <a:effectLst/>
                        </a:rPr>
                        <a:t>&lt; 80 </a:t>
                      </a:r>
                      <a:r>
                        <a:rPr lang="da-DK" sz="1600" dirty="0" err="1">
                          <a:effectLst/>
                        </a:rPr>
                        <a:t>mmHg</a:t>
                      </a:r>
                      <a:endParaRPr lang="da-DK" sz="1600" dirty="0">
                        <a:effectLst/>
                      </a:endParaRPr>
                    </a:p>
                  </a:txBody>
                  <a:tcPr marL="26069" marR="26069" marT="26069" marB="26069">
                    <a:lnL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6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 smtClean="0"/>
              <a:t>De fastsatte blodtryksgrænser for forhøjet blodtryk af Danske hjertelægers selskab</a:t>
            </a:r>
            <a:endParaRPr lang="da-DK" sz="2000" dirty="0"/>
          </a:p>
        </p:txBody>
      </p:sp>
      <p:sp>
        <p:nvSpPr>
          <p:cNvPr id="12" name="Pladsholder til indhold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lnSpc>
                <a:spcPct val="200000"/>
              </a:lnSpc>
            </a:pPr>
            <a:r>
              <a:rPr lang="da-DK" b="0" dirty="0" smtClean="0">
                <a:solidFill>
                  <a:srgbClr val="0085A1"/>
                </a:solidFill>
                <a:effectLst/>
              </a:rPr>
              <a:t>Konsultationsblodtryk ligger generelt ca. 5/5 </a:t>
            </a:r>
            <a:r>
              <a:rPr lang="da-DK" b="0" dirty="0" err="1" smtClean="0">
                <a:solidFill>
                  <a:srgbClr val="0085A1"/>
                </a:solidFill>
                <a:effectLst/>
              </a:rPr>
              <a:t>mmHg</a:t>
            </a:r>
            <a:r>
              <a:rPr lang="da-DK" b="0" dirty="0" smtClean="0">
                <a:solidFill>
                  <a:srgbClr val="0085A1"/>
                </a:solidFill>
                <a:effectLst/>
              </a:rPr>
              <a:t> højere, </a:t>
            </a:r>
          </a:p>
          <a:p>
            <a:pPr lvl="1" fontAlgn="t">
              <a:lnSpc>
                <a:spcPct val="150000"/>
              </a:lnSpc>
            </a:pPr>
            <a:r>
              <a:rPr lang="da-DK" b="0" dirty="0" smtClean="0">
                <a:solidFill>
                  <a:srgbClr val="0085A1"/>
                </a:solidFill>
                <a:effectLst/>
              </a:rPr>
              <a:t>men ved lave blodtryksværdier (&lt;130/80 mm Hg) er der dog ikke forskel. </a:t>
            </a:r>
            <a:endParaRPr lang="da-DK" dirty="0">
              <a:solidFill>
                <a:srgbClr val="0085A1"/>
              </a:solidFill>
            </a:endParaRPr>
          </a:p>
          <a:p>
            <a:pPr marL="344487" lvl="1" indent="0" fontAlgn="t">
              <a:lnSpc>
                <a:spcPct val="150000"/>
              </a:lnSpc>
              <a:buNone/>
            </a:pPr>
            <a:endParaRPr lang="da-DK" b="0" dirty="0" smtClean="0">
              <a:solidFill>
                <a:srgbClr val="0085A1"/>
              </a:solidFill>
              <a:effectLst/>
            </a:endParaRPr>
          </a:p>
          <a:p>
            <a:pPr fontAlgn="t">
              <a:lnSpc>
                <a:spcPct val="150000"/>
              </a:lnSpc>
            </a:pPr>
            <a:r>
              <a:rPr lang="da-DK" b="0" dirty="0" err="1" smtClean="0">
                <a:solidFill>
                  <a:srgbClr val="0085A1"/>
                </a:solidFill>
                <a:effectLst/>
              </a:rPr>
              <a:t>Whitecoat</a:t>
            </a:r>
            <a:r>
              <a:rPr lang="da-DK" b="0" dirty="0" smtClean="0">
                <a:solidFill>
                  <a:srgbClr val="0085A1"/>
                </a:solidFill>
                <a:effectLst/>
              </a:rPr>
              <a:t> (Kittel) effekten er desuden meget større i et travlt ambulatorium. </a:t>
            </a:r>
          </a:p>
          <a:p>
            <a:pPr marL="0" indent="0" fontAlgn="t">
              <a:lnSpc>
                <a:spcPct val="150000"/>
              </a:lnSpc>
              <a:buNone/>
            </a:pPr>
            <a:endParaRPr lang="da-DK" b="0" dirty="0" smtClean="0">
              <a:solidFill>
                <a:srgbClr val="0085A1"/>
              </a:solidFill>
              <a:effectLst/>
            </a:endParaRPr>
          </a:p>
          <a:p>
            <a:pPr fontAlgn="t">
              <a:lnSpc>
                <a:spcPct val="200000"/>
              </a:lnSpc>
            </a:pPr>
            <a:r>
              <a:rPr lang="da-DK" b="0" dirty="0" smtClean="0">
                <a:solidFill>
                  <a:srgbClr val="0085A1"/>
                </a:solidFill>
                <a:effectLst/>
              </a:rPr>
              <a:t>Behandlingsmål &lt; 120 </a:t>
            </a:r>
            <a:r>
              <a:rPr lang="da-DK" b="0" dirty="0" err="1" smtClean="0">
                <a:solidFill>
                  <a:srgbClr val="0085A1"/>
                </a:solidFill>
                <a:effectLst/>
              </a:rPr>
              <a:t>mmHg</a:t>
            </a:r>
            <a:r>
              <a:rPr lang="da-DK" b="0" dirty="0" smtClean="0">
                <a:solidFill>
                  <a:srgbClr val="0085A1"/>
                </a:solidFill>
                <a:effectLst/>
              </a:rPr>
              <a:t> systolisk er ikke veldokumenteret.</a:t>
            </a:r>
          </a:p>
          <a:p>
            <a:pPr marL="0" indent="0">
              <a:lnSpc>
                <a:spcPct val="200000"/>
              </a:lnSpc>
              <a:buNone/>
            </a:pPr>
            <a:endParaRPr lang="da-DK" b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0068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0" dirty="0" smtClean="0">
                <a:solidFill>
                  <a:srgbClr val="35312E"/>
                </a:solidFill>
                <a:effectLst/>
              </a:rPr>
              <a:t>Hvad kan årsagen være?</a:t>
            </a:r>
            <a:br>
              <a:rPr lang="da-DK" i="0" dirty="0" smtClean="0">
                <a:solidFill>
                  <a:srgbClr val="35312E"/>
                </a:solidFill>
                <a:effectLst/>
              </a:rPr>
            </a:b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0" i="0" dirty="0" smtClean="0">
                <a:solidFill>
                  <a:srgbClr val="58534D"/>
                </a:solidFill>
                <a:effectLst/>
              </a:rPr>
              <a:t>Forhøjet blodtryk af ukendt årsag </a:t>
            </a:r>
            <a:r>
              <a:rPr lang="da-DK" sz="2800" b="0" i="0" dirty="0" smtClean="0">
                <a:solidFill>
                  <a:srgbClr val="58534D"/>
                </a:solidFill>
                <a:effectLst/>
              </a:rPr>
              <a:t>– </a:t>
            </a:r>
            <a:r>
              <a:rPr lang="da-DK" b="0" dirty="0" smtClean="0"/>
              <a:t>essentiel </a:t>
            </a:r>
            <a:r>
              <a:rPr lang="da-DK" b="0" dirty="0" err="1" smtClean="0"/>
              <a:t>hypertension</a:t>
            </a:r>
            <a:endParaRPr lang="da-DK" sz="1600" b="0" dirty="0">
              <a:solidFill>
                <a:srgbClr val="4A4742"/>
              </a:solidFill>
            </a:endParaRPr>
          </a:p>
          <a:p>
            <a:pPr marL="0" indent="0">
              <a:buNone/>
            </a:pPr>
            <a:endParaRPr lang="da-DK" sz="1600" dirty="0">
              <a:solidFill>
                <a:srgbClr val="4A4742"/>
              </a:solidFill>
            </a:endParaRPr>
          </a:p>
          <a:p>
            <a:pPr lvl="1">
              <a:lnSpc>
                <a:spcPct val="200000"/>
              </a:lnSpc>
            </a:pPr>
            <a:r>
              <a:rPr lang="da-DK" sz="1600" b="0" i="0" dirty="0" smtClean="0">
                <a:solidFill>
                  <a:srgbClr val="4A4742"/>
                </a:solidFill>
                <a:effectLst/>
              </a:rPr>
              <a:t>Udgør mere end 95% af alle tilfælde med diagnosen forhøjet blodtryk</a:t>
            </a:r>
          </a:p>
          <a:p>
            <a:pPr lvl="1">
              <a:lnSpc>
                <a:spcPct val="200000"/>
              </a:lnSpc>
            </a:pPr>
            <a:endParaRPr lang="da-DK" sz="1600" b="0" i="0" dirty="0" smtClean="0">
              <a:solidFill>
                <a:srgbClr val="4A4742"/>
              </a:solidFill>
              <a:effectLst/>
            </a:endParaRPr>
          </a:p>
          <a:p>
            <a:pPr lvl="1">
              <a:lnSpc>
                <a:spcPct val="200000"/>
              </a:lnSpc>
            </a:pPr>
            <a:r>
              <a:rPr lang="da-DK" sz="1600" b="0" i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Nogle faktorer er dog kendt for at have betydning for blodtrykket. Dette gælder </a:t>
            </a:r>
          </a:p>
          <a:p>
            <a:pPr lvl="2">
              <a:lnSpc>
                <a:spcPct val="200000"/>
              </a:lnSpc>
            </a:pPr>
            <a:r>
              <a:rPr lang="da-DK" sz="14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da-DK" sz="1400" b="0" i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rvelige forhold </a:t>
            </a:r>
          </a:p>
          <a:p>
            <a:pPr lvl="2">
              <a:lnSpc>
                <a:spcPct val="200000"/>
              </a:lnSpc>
            </a:pPr>
            <a:r>
              <a:rPr lang="da-DK" sz="1400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da-DK" sz="1400" b="0" i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angel på motion </a:t>
            </a:r>
          </a:p>
          <a:p>
            <a:pPr lvl="2">
              <a:lnSpc>
                <a:spcPct val="200000"/>
              </a:lnSpc>
            </a:pPr>
            <a:r>
              <a:rPr lang="da-DK" sz="1400" b="0" i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Overvægt</a:t>
            </a:r>
          </a:p>
          <a:p>
            <a:pPr lvl="2">
              <a:lnSpc>
                <a:spcPct val="200000"/>
              </a:lnSpc>
            </a:pPr>
            <a:r>
              <a:rPr lang="da-DK" sz="1400" dirty="0" smtClean="0">
                <a:solidFill>
                  <a:schemeClr val="tx2">
                    <a:lumMod val="75000"/>
                  </a:schemeClr>
                </a:solidFill>
              </a:rPr>
              <a:t>Fødevare: Lakrids, alkohol og i nogle tilfælde salt</a:t>
            </a:r>
            <a:endParaRPr lang="da-DK" sz="1400" b="0" i="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lvl="2">
              <a:lnSpc>
                <a:spcPct val="200000"/>
              </a:lnSpc>
            </a:pPr>
            <a:r>
              <a:rPr lang="da-DK" sz="1400" dirty="0">
                <a:solidFill>
                  <a:schemeClr val="tx2">
                    <a:lumMod val="75000"/>
                  </a:schemeClr>
                </a:solidFill>
              </a:rPr>
              <a:t>Høj </a:t>
            </a:r>
            <a:r>
              <a:rPr lang="da-DK" sz="1400" dirty="0" smtClean="0">
                <a:solidFill>
                  <a:schemeClr val="tx2">
                    <a:lumMod val="75000"/>
                  </a:schemeClr>
                </a:solidFill>
              </a:rPr>
              <a:t>alder</a:t>
            </a:r>
            <a:endParaRPr lang="da-DK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103984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0519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Alder og forhøjet blodtryk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419872" y="6380546"/>
            <a:ext cx="2967608" cy="287338"/>
          </a:xfrm>
        </p:spPr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  <p:pic>
        <p:nvPicPr>
          <p:cNvPr id="195586" name="Picture 2" descr="Figuren viser prævalensen af hypertension med stigende alder i en dansk befolkningsundersøge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624736" cy="49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Disponerende faktorer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200000"/>
              </a:lnSpc>
            </a:pPr>
            <a:r>
              <a:rPr lang="da-DK" sz="1800" b="0" dirty="0" smtClean="0"/>
              <a:t>Arv </a:t>
            </a:r>
          </a:p>
          <a:p>
            <a:pPr lvl="1">
              <a:lnSpc>
                <a:spcPct val="200000"/>
              </a:lnSpc>
            </a:pPr>
            <a:r>
              <a:rPr lang="da-DK" sz="1800" b="0" dirty="0" smtClean="0"/>
              <a:t>overvægt</a:t>
            </a:r>
          </a:p>
          <a:p>
            <a:pPr lvl="1">
              <a:lnSpc>
                <a:spcPct val="200000"/>
              </a:lnSpc>
            </a:pPr>
            <a:r>
              <a:rPr lang="da-DK" sz="1800" b="0" dirty="0" smtClean="0"/>
              <a:t>stort alkoholforbrug</a:t>
            </a:r>
          </a:p>
          <a:p>
            <a:pPr lvl="1">
              <a:lnSpc>
                <a:spcPct val="200000"/>
              </a:lnSpc>
            </a:pPr>
            <a:r>
              <a:rPr lang="da-DK" sz="1800" b="0" dirty="0" smtClean="0"/>
              <a:t>i </a:t>
            </a:r>
            <a:r>
              <a:rPr lang="da-DK" sz="1800" b="0" dirty="0"/>
              <a:t>nogle tilfælde stor saltindtagelse</a:t>
            </a:r>
          </a:p>
          <a:p>
            <a:pPr lvl="1">
              <a:lnSpc>
                <a:spcPct val="200000"/>
              </a:lnSpc>
            </a:pPr>
            <a:r>
              <a:rPr lang="da-DK" sz="1800" b="0" dirty="0"/>
              <a:t>Fysisk inaktivitet</a:t>
            </a:r>
          </a:p>
          <a:p>
            <a:pPr lvl="1">
              <a:lnSpc>
                <a:spcPct val="200000"/>
              </a:lnSpc>
            </a:pPr>
            <a:r>
              <a:rPr lang="da-DK" sz="1800" b="0" dirty="0"/>
              <a:t>Stress?</a:t>
            </a:r>
          </a:p>
          <a:p>
            <a:pPr lvl="2">
              <a:lnSpc>
                <a:spcPct val="200000"/>
              </a:lnSpc>
            </a:pPr>
            <a:r>
              <a:rPr lang="da-DK" sz="1600" dirty="0"/>
              <a:t>Jobstress havde i følge et stort opfølgningsstudie lille eller ingen effekt på </a:t>
            </a:r>
            <a:r>
              <a:rPr lang="da-DK" sz="1600" dirty="0" smtClean="0"/>
              <a:t>blodtrykket</a:t>
            </a:r>
            <a:endParaRPr lang="da-DK" sz="16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056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13532"/>
            <a:ext cx="6192688" cy="739204"/>
          </a:xfrm>
        </p:spPr>
        <p:txBody>
          <a:bodyPr/>
          <a:lstStyle/>
          <a:p>
            <a:r>
              <a:rPr lang="da-DK" dirty="0" smtClean="0"/>
              <a:t>Forhøjet blodtryk som følge af anden sygdom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b="0" dirty="0" smtClean="0"/>
              <a:t>Disse </a:t>
            </a:r>
            <a:r>
              <a:rPr lang="da-DK" sz="1800" b="0" dirty="0"/>
              <a:t>årsager udgør tilsammen mindre end 5% af alle tilfælde med højt blodtryk</a:t>
            </a:r>
          </a:p>
          <a:p>
            <a:r>
              <a:rPr lang="da-DK" sz="1800" b="0" dirty="0" smtClean="0"/>
              <a:t>Tilstandene </a:t>
            </a:r>
            <a:r>
              <a:rPr lang="da-DK" sz="1800" b="0" dirty="0"/>
              <a:t>er:</a:t>
            </a:r>
          </a:p>
          <a:p>
            <a:pPr lvl="1">
              <a:lnSpc>
                <a:spcPct val="200000"/>
              </a:lnSpc>
            </a:pPr>
            <a:r>
              <a:rPr lang="da-DK" sz="1400" b="0" i="1" dirty="0"/>
              <a:t>Kronisk</a:t>
            </a:r>
            <a:r>
              <a:rPr lang="da-DK" sz="1400" b="0" u="sng" dirty="0"/>
              <a:t> </a:t>
            </a:r>
            <a:r>
              <a:rPr lang="da-DK" sz="1400" b="0" i="1" dirty="0"/>
              <a:t>nyresygdom</a:t>
            </a:r>
          </a:p>
          <a:p>
            <a:pPr lvl="1">
              <a:lnSpc>
                <a:spcPct val="200000"/>
              </a:lnSpc>
            </a:pPr>
            <a:r>
              <a:rPr lang="da-DK" sz="1400" b="0" i="1" dirty="0"/>
              <a:t>Nyrearteriestenose</a:t>
            </a:r>
            <a:r>
              <a:rPr lang="da-DK" sz="1400" b="0" dirty="0"/>
              <a:t> - forsnævring af pulsåren til en nyre</a:t>
            </a:r>
          </a:p>
          <a:p>
            <a:pPr lvl="1">
              <a:lnSpc>
                <a:spcPct val="200000"/>
              </a:lnSpc>
            </a:pPr>
            <a:r>
              <a:rPr lang="da-DK" sz="1400" b="0" i="1" dirty="0" err="1" smtClean="0"/>
              <a:t>Fæokromocytom</a:t>
            </a:r>
            <a:r>
              <a:rPr lang="da-DK" sz="1400" b="0" dirty="0"/>
              <a:t> - knude i en binyre eller andre steder i kroppen, som producerer adrenalin eller </a:t>
            </a:r>
            <a:r>
              <a:rPr lang="da-DK" sz="1400" b="0" dirty="0" smtClean="0"/>
              <a:t>noradrenalin</a:t>
            </a:r>
            <a:endParaRPr lang="da-DK" sz="1400" b="0" dirty="0"/>
          </a:p>
          <a:p>
            <a:pPr lvl="1">
              <a:lnSpc>
                <a:spcPct val="200000"/>
              </a:lnSpc>
            </a:pPr>
            <a:r>
              <a:rPr lang="da-DK" sz="1400" b="0" i="1" dirty="0" err="1"/>
              <a:t>Cushings</a:t>
            </a:r>
            <a:r>
              <a:rPr lang="da-DK" sz="1400" b="0" u="sng" dirty="0"/>
              <a:t> </a:t>
            </a:r>
            <a:r>
              <a:rPr lang="da-DK" sz="1400" i="1" dirty="0"/>
              <a:t>syndrom</a:t>
            </a:r>
            <a:r>
              <a:rPr lang="da-DK" sz="1400" b="0" dirty="0"/>
              <a:t> - tilstand som giver overproduktion af kortison</a:t>
            </a:r>
          </a:p>
          <a:p>
            <a:pPr lvl="1">
              <a:lnSpc>
                <a:spcPct val="200000"/>
              </a:lnSpc>
            </a:pPr>
            <a:r>
              <a:rPr lang="da-DK" sz="1400" b="0" i="1" dirty="0" err="1"/>
              <a:t>Conns</a:t>
            </a:r>
            <a:r>
              <a:rPr lang="da-DK" sz="1400" b="0" i="1" dirty="0"/>
              <a:t> syndrom</a:t>
            </a:r>
            <a:r>
              <a:rPr lang="da-DK" sz="1400" b="0" dirty="0"/>
              <a:t> - tilstand med en lille knude i den ene binyre, som giver overproduktion af </a:t>
            </a:r>
            <a:r>
              <a:rPr lang="da-DK" sz="1400" b="0" dirty="0" err="1"/>
              <a:t>aldosteron</a:t>
            </a:r>
            <a:r>
              <a:rPr lang="da-DK" sz="1400" b="0" dirty="0"/>
              <a:t>, der øger </a:t>
            </a:r>
            <a:r>
              <a:rPr lang="da-DK" sz="1400" b="0" dirty="0" smtClean="0"/>
              <a:t>blodtrykket</a:t>
            </a:r>
          </a:p>
          <a:p>
            <a:pPr lvl="1">
              <a:lnSpc>
                <a:spcPct val="200000"/>
              </a:lnSpc>
            </a:pPr>
            <a:r>
              <a:rPr lang="da-DK" sz="1400" dirty="0" smtClean="0"/>
              <a:t>Nogle typer medicin</a:t>
            </a:r>
            <a:r>
              <a:rPr lang="da-DK" sz="1400" dirty="0"/>
              <a:t>, f.eks. p-piller, NSAID og </a:t>
            </a:r>
            <a:r>
              <a:rPr lang="da-DK" sz="1400" dirty="0" err="1" smtClean="0"/>
              <a:t>kortikosteroider</a:t>
            </a:r>
            <a:endParaRPr lang="da-DK" sz="1400" b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031976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798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986462" cy="647700"/>
          </a:xfrm>
        </p:spPr>
        <p:txBody>
          <a:bodyPr/>
          <a:lstStyle/>
          <a:p>
            <a:r>
              <a:rPr lang="da-DK" dirty="0" smtClean="0"/>
              <a:t>Man tænke på at undersøge en anden årsag til forhøjet blodtryk, når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200000"/>
              </a:lnSpc>
            </a:pPr>
            <a:endParaRPr lang="da-DK" sz="2400" dirty="0" smtClean="0"/>
          </a:p>
          <a:p>
            <a:pPr lvl="1">
              <a:lnSpc>
                <a:spcPct val="200000"/>
              </a:lnSpc>
            </a:pPr>
            <a:r>
              <a:rPr lang="da-DK" sz="2400" dirty="0" smtClean="0"/>
              <a:t>U</a:t>
            </a:r>
            <a:r>
              <a:rPr lang="da-DK" sz="2400" b="0" dirty="0" smtClean="0"/>
              <a:t>sædvanlig høje blodtryksværdier</a:t>
            </a:r>
          </a:p>
          <a:p>
            <a:pPr lvl="1">
              <a:lnSpc>
                <a:spcPct val="200000"/>
              </a:lnSpc>
            </a:pPr>
            <a:r>
              <a:rPr lang="da-DK" sz="2400" dirty="0"/>
              <a:t>H</a:t>
            </a:r>
            <a:r>
              <a:rPr lang="da-DK" sz="2400" b="0" dirty="0" smtClean="0"/>
              <a:t>øjt blodtryk opstået i en ung alder</a:t>
            </a:r>
          </a:p>
          <a:p>
            <a:pPr lvl="1">
              <a:lnSpc>
                <a:spcPct val="200000"/>
              </a:lnSpc>
            </a:pPr>
            <a:r>
              <a:rPr lang="da-DK" sz="2400" dirty="0"/>
              <a:t>B</a:t>
            </a:r>
            <a:r>
              <a:rPr lang="da-DK" sz="2400" b="0" dirty="0" smtClean="0"/>
              <a:t>lodtryk, der viser sig at være unormalt vanskeligt at behandle </a:t>
            </a:r>
            <a:endParaRPr lang="da-DK" sz="2400" dirty="0" smtClean="0"/>
          </a:p>
          <a:p>
            <a:pPr>
              <a:lnSpc>
                <a:spcPct val="200000"/>
              </a:lnSpc>
            </a:pPr>
            <a:endParaRPr lang="da-DK" sz="24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713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Tilstande associerede med forhøjet blodtryk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0" dirty="0" smtClean="0"/>
              <a:t>Det metaboliske </a:t>
            </a:r>
            <a:r>
              <a:rPr lang="da-DK" b="0" dirty="0" err="1" smtClean="0"/>
              <a:t>kardiovaskulære</a:t>
            </a:r>
            <a:r>
              <a:rPr lang="da-DK" b="0" dirty="0" smtClean="0"/>
              <a:t> syndrom: </a:t>
            </a:r>
          </a:p>
          <a:p>
            <a:pPr marL="344487" lvl="1" indent="0">
              <a:buNone/>
            </a:pPr>
            <a:r>
              <a:rPr lang="da-DK" dirty="0"/>
              <a:t>T</a:t>
            </a:r>
            <a:r>
              <a:rPr lang="da-DK" b="0" dirty="0" smtClean="0"/>
              <a:t>otalrisiko er vigtig for håndteringen af disse patienter</a:t>
            </a:r>
          </a:p>
          <a:p>
            <a:pPr marL="344487" lvl="1" indent="0">
              <a:buNone/>
            </a:pPr>
            <a:endParaRPr lang="da-DK" dirty="0"/>
          </a:p>
          <a:p>
            <a:pPr lvl="1">
              <a:lnSpc>
                <a:spcPct val="200000"/>
              </a:lnSpc>
            </a:pPr>
            <a:r>
              <a:rPr lang="da-DK" sz="1800" b="0" dirty="0" err="1" smtClean="0"/>
              <a:t>Hypertension</a:t>
            </a:r>
            <a:r>
              <a:rPr lang="da-DK" sz="1800" b="0" dirty="0" smtClean="0"/>
              <a:t> – forhøjet blodtryk</a:t>
            </a:r>
            <a:endParaRPr lang="da-DK" sz="1800" b="0" dirty="0"/>
          </a:p>
          <a:p>
            <a:pPr lvl="1">
              <a:lnSpc>
                <a:spcPct val="200000"/>
              </a:lnSpc>
            </a:pPr>
            <a:r>
              <a:rPr lang="da-DK" sz="1800" b="0" dirty="0" err="1" smtClean="0"/>
              <a:t>Dyslipidæmier</a:t>
            </a:r>
            <a:r>
              <a:rPr lang="da-DK" sz="1800" b="0" dirty="0" smtClean="0"/>
              <a:t> – forhøjet fedtstoffer og kolesterol</a:t>
            </a:r>
          </a:p>
          <a:p>
            <a:pPr lvl="3">
              <a:lnSpc>
                <a:spcPct val="200000"/>
              </a:lnSpc>
            </a:pPr>
            <a:r>
              <a:rPr lang="da-DK" sz="1600" b="0" dirty="0" smtClean="0"/>
              <a:t>oftest </a:t>
            </a:r>
            <a:r>
              <a:rPr lang="da-DK" sz="1600" b="0" dirty="0"/>
              <a:t>med lav HDL-kolesterol og forhøjede </a:t>
            </a:r>
            <a:r>
              <a:rPr lang="da-DK" sz="1600" b="0" dirty="0" smtClean="0"/>
              <a:t>triglycerider (fedtstoffer)</a:t>
            </a:r>
            <a:endParaRPr lang="da-DK" sz="1600" b="0" dirty="0"/>
          </a:p>
          <a:p>
            <a:pPr lvl="1">
              <a:lnSpc>
                <a:spcPct val="200000"/>
              </a:lnSpc>
            </a:pPr>
            <a:r>
              <a:rPr lang="da-DK" sz="1800" b="0" dirty="0"/>
              <a:t>Type 2-diabetes </a:t>
            </a:r>
            <a:r>
              <a:rPr lang="da-DK" sz="1800" b="0" dirty="0" smtClean="0"/>
              <a:t>mellitus (sukkersyge) </a:t>
            </a:r>
            <a:r>
              <a:rPr lang="da-DK" sz="1800" b="0" dirty="0"/>
              <a:t>eller nedsat glukosetolerans</a:t>
            </a:r>
          </a:p>
          <a:p>
            <a:pPr lvl="1">
              <a:lnSpc>
                <a:spcPct val="200000"/>
              </a:lnSpc>
            </a:pPr>
            <a:r>
              <a:rPr lang="da-DK" sz="1800" b="0" dirty="0" err="1"/>
              <a:t>Abdominal</a:t>
            </a:r>
            <a:r>
              <a:rPr lang="da-DK" sz="1800" b="0" dirty="0"/>
              <a:t> </a:t>
            </a:r>
            <a:r>
              <a:rPr lang="da-DK" sz="1800" b="0" dirty="0" smtClean="0"/>
              <a:t>fedme (i og omkring maven)</a:t>
            </a:r>
            <a:endParaRPr lang="da-DK" sz="1800" b="0" dirty="0"/>
          </a:p>
          <a:p>
            <a:pPr marL="982662" lvl="2" indent="-285750"/>
            <a:endParaRPr lang="da-DK" b="0" dirty="0" smtClean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031976" cy="287338"/>
          </a:xfrm>
        </p:spPr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736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Blodets kredsløb i kroppen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464024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060848"/>
            <a:ext cx="4900874" cy="32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13532"/>
            <a:ext cx="5544616" cy="647700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Det metaboliske </a:t>
            </a:r>
            <a:r>
              <a:rPr lang="da-DK" dirty="0" err="1" smtClean="0"/>
              <a:t>kardiovaskulære</a:t>
            </a:r>
            <a:r>
              <a:rPr lang="da-DK" dirty="0" smtClean="0"/>
              <a:t> syndrom: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7" lvl="1" indent="0">
              <a:buNone/>
            </a:pPr>
            <a:endParaRPr lang="da-DK" dirty="0" smtClean="0"/>
          </a:p>
          <a:p>
            <a:pPr marL="344487" lvl="1" indent="0">
              <a:buNone/>
            </a:pPr>
            <a:r>
              <a:rPr lang="da-DK" i="1" dirty="0" smtClean="0"/>
              <a:t>T</a:t>
            </a:r>
            <a:r>
              <a:rPr lang="da-DK" b="0" i="1" dirty="0" smtClean="0"/>
              <a:t>otalrisiko er vigtig for håndteringen af disse patienter</a:t>
            </a:r>
          </a:p>
          <a:p>
            <a:pPr marL="344487" lvl="1" indent="0">
              <a:buNone/>
            </a:pPr>
            <a:endParaRPr lang="da-DK" dirty="0"/>
          </a:p>
          <a:p>
            <a:pPr lvl="1">
              <a:lnSpc>
                <a:spcPct val="200000"/>
              </a:lnSpc>
            </a:pPr>
            <a:r>
              <a:rPr lang="da-DK" sz="1800" b="0" dirty="0" err="1" smtClean="0"/>
              <a:t>Hypertension</a:t>
            </a:r>
            <a:r>
              <a:rPr lang="da-DK" sz="1800" b="0" dirty="0" smtClean="0"/>
              <a:t> – forhøjet blodtryk</a:t>
            </a:r>
            <a:endParaRPr lang="da-DK" sz="1800" b="0" dirty="0"/>
          </a:p>
          <a:p>
            <a:pPr lvl="1">
              <a:lnSpc>
                <a:spcPct val="200000"/>
              </a:lnSpc>
            </a:pPr>
            <a:r>
              <a:rPr lang="da-DK" sz="1800" b="0" dirty="0" err="1" smtClean="0"/>
              <a:t>Dyslipidæmier</a:t>
            </a:r>
            <a:r>
              <a:rPr lang="da-DK" sz="1800" b="0" dirty="0" smtClean="0"/>
              <a:t> – forhøjet fedtstoffer og kolesterol</a:t>
            </a:r>
          </a:p>
          <a:p>
            <a:pPr lvl="3">
              <a:lnSpc>
                <a:spcPct val="200000"/>
              </a:lnSpc>
            </a:pPr>
            <a:r>
              <a:rPr lang="da-DK" sz="1600" b="0" dirty="0" smtClean="0"/>
              <a:t>oftest </a:t>
            </a:r>
            <a:r>
              <a:rPr lang="da-DK" sz="1600" b="0" dirty="0"/>
              <a:t>med lav HDL-kolesterol og forhøjede </a:t>
            </a:r>
            <a:r>
              <a:rPr lang="da-DK" sz="1600" b="0" dirty="0" smtClean="0"/>
              <a:t>triglycerider (fedtstoffer)</a:t>
            </a:r>
            <a:endParaRPr lang="da-DK" sz="1600" b="0" dirty="0"/>
          </a:p>
          <a:p>
            <a:pPr lvl="1">
              <a:lnSpc>
                <a:spcPct val="200000"/>
              </a:lnSpc>
            </a:pPr>
            <a:r>
              <a:rPr lang="da-DK" sz="1800" b="0" dirty="0"/>
              <a:t>Type 2-diabetes </a:t>
            </a:r>
            <a:r>
              <a:rPr lang="da-DK" sz="1800" b="0" dirty="0" smtClean="0"/>
              <a:t>mellitus (sukkersyge) </a:t>
            </a:r>
            <a:r>
              <a:rPr lang="da-DK" sz="1800" b="0" dirty="0"/>
              <a:t>eller nedsat glukosetolerans</a:t>
            </a:r>
          </a:p>
          <a:p>
            <a:pPr lvl="1">
              <a:lnSpc>
                <a:spcPct val="200000"/>
              </a:lnSpc>
            </a:pPr>
            <a:r>
              <a:rPr lang="da-DK" sz="1800" b="0" dirty="0" err="1"/>
              <a:t>Abdominal</a:t>
            </a:r>
            <a:r>
              <a:rPr lang="da-DK" sz="1800" b="0" dirty="0"/>
              <a:t> </a:t>
            </a:r>
            <a:r>
              <a:rPr lang="da-DK" sz="1800" b="0" dirty="0" smtClean="0"/>
              <a:t>fedme (i og omkring maven)</a:t>
            </a:r>
            <a:endParaRPr lang="da-DK" sz="1800" b="0" dirty="0"/>
          </a:p>
          <a:p>
            <a:pPr marL="982662" lvl="2" indent="-285750"/>
            <a:endParaRPr lang="da-DK" b="0" dirty="0" smtClean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959968" cy="287338"/>
          </a:xfrm>
        </p:spPr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202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986462" cy="647700"/>
          </a:xfrm>
        </p:spPr>
        <p:txBody>
          <a:bodyPr/>
          <a:lstStyle/>
          <a:p>
            <a:r>
              <a:rPr lang="da-DK" altLang="da-DK" dirty="0" smtClean="0">
                <a:cs typeface="Times New Roman" panose="02020603050405020304" pitchFamily="18" charset="0"/>
              </a:rPr>
              <a:t>Faktorer der øger risikoen ved forhøjet blodtryk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a-DK" altLang="da-DK" dirty="0">
                <a:cs typeface="Times New Roman" panose="02020603050405020304" pitchFamily="18" charset="0"/>
              </a:rPr>
              <a:t>F</a:t>
            </a:r>
            <a:r>
              <a:rPr lang="da-DK" altLang="da-DK" dirty="0" smtClean="0">
                <a:cs typeface="Times New Roman" panose="02020603050405020304" pitchFamily="18" charset="0"/>
              </a:rPr>
              <a:t>amiliær disposition til hjertekar sygdom</a:t>
            </a:r>
          </a:p>
          <a:p>
            <a:pPr>
              <a:lnSpc>
                <a:spcPct val="200000"/>
              </a:lnSpc>
            </a:pPr>
            <a:r>
              <a:rPr lang="da-DK" altLang="da-DK" dirty="0" smtClean="0">
                <a:cs typeface="Times New Roman" panose="02020603050405020304" pitchFamily="18" charset="0"/>
              </a:rPr>
              <a:t>Rygning</a:t>
            </a:r>
          </a:p>
          <a:p>
            <a:pPr>
              <a:lnSpc>
                <a:spcPct val="200000"/>
              </a:lnSpc>
            </a:pPr>
            <a:r>
              <a:rPr lang="da-DK" altLang="da-DK" dirty="0" smtClean="0">
                <a:cs typeface="Times New Roman" panose="02020603050405020304" pitchFamily="18" charset="0"/>
              </a:rPr>
              <a:t> Forhøjet Kolesterol </a:t>
            </a:r>
          </a:p>
          <a:p>
            <a:pPr lvl="1">
              <a:lnSpc>
                <a:spcPct val="200000"/>
              </a:lnSpc>
            </a:pPr>
            <a:r>
              <a:rPr lang="da-DK" altLang="da-DK" dirty="0" smtClean="0">
                <a:cs typeface="Times New Roman" panose="02020603050405020304" pitchFamily="18" charset="0"/>
              </a:rPr>
              <a:t>&gt;6,5 mmol/l, LDL &gt;4,5 mmol/l), mænd &gt; 55 år, kvinder &gt; 65 år </a:t>
            </a:r>
          </a:p>
          <a:p>
            <a:pPr>
              <a:lnSpc>
                <a:spcPct val="200000"/>
              </a:lnSpc>
            </a:pPr>
            <a:r>
              <a:rPr lang="da-DK" altLang="da-DK" dirty="0" err="1">
                <a:cs typeface="Times New Roman" panose="02020603050405020304" pitchFamily="18" charset="0"/>
              </a:rPr>
              <a:t>A</a:t>
            </a:r>
            <a:r>
              <a:rPr lang="da-DK" altLang="da-DK" dirty="0" err="1" smtClean="0">
                <a:cs typeface="Times New Roman" panose="02020603050405020304" pitchFamily="18" charset="0"/>
              </a:rPr>
              <a:t>bdominal</a:t>
            </a:r>
            <a:r>
              <a:rPr lang="da-DK" altLang="da-DK" dirty="0" smtClean="0">
                <a:cs typeface="Times New Roman" panose="02020603050405020304" pitchFamily="18" charset="0"/>
              </a:rPr>
              <a:t> fedme</a:t>
            </a:r>
          </a:p>
          <a:p>
            <a:pPr lvl="1">
              <a:lnSpc>
                <a:spcPct val="200000"/>
              </a:lnSpc>
            </a:pPr>
            <a:r>
              <a:rPr lang="da-DK" altLang="da-DK" dirty="0" smtClean="0">
                <a:cs typeface="Times New Roman" panose="02020603050405020304" pitchFamily="18" charset="0"/>
              </a:rPr>
              <a:t>mænd: omfang ≥102 cm, kvinder: omfang ≥ 88 cm.   </a:t>
            </a:r>
          </a:p>
          <a:p>
            <a:pPr>
              <a:lnSpc>
                <a:spcPct val="200000"/>
              </a:lnSpc>
            </a:pPr>
            <a:r>
              <a:rPr lang="da-DK" altLang="da-DK" dirty="0" smtClean="0">
                <a:cs typeface="Times New Roman" panose="02020603050405020304" pitchFamily="18" charset="0"/>
              </a:rPr>
              <a:t>Sukkersyge type 1 og type 2</a:t>
            </a:r>
          </a:p>
          <a:p>
            <a:pPr>
              <a:lnSpc>
                <a:spcPct val="200000"/>
              </a:lnSpc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185790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2209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805247"/>
              </p:ext>
            </p:extLst>
          </p:nvPr>
        </p:nvGraphicFramePr>
        <p:xfrm>
          <a:off x="1331640" y="1268760"/>
          <a:ext cx="6229198" cy="4670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0" name="Slide" r:id="rId4" imgW="4235356" imgH="3176034" progId="PowerPoint.Slide.8">
                  <p:embed/>
                </p:oleObj>
              </mc:Choice>
              <mc:Fallback>
                <p:oleObj name="Slide" r:id="rId4" imgW="4235356" imgH="3176034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268760"/>
                        <a:ext cx="6229198" cy="4670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3568" y="260648"/>
            <a:ext cx="4896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da-DK" sz="2800" b="1" dirty="0" smtClean="0">
                <a:latin typeface="Times New Roman" panose="02020603050405020304" pitchFamily="18" charset="0"/>
              </a:rPr>
              <a:t>Risiko ved </a:t>
            </a:r>
            <a:r>
              <a:rPr lang="da-DK" altLang="da-DK" sz="2800" dirty="0" smtClean="0"/>
              <a:t>forhøjet </a:t>
            </a:r>
            <a:r>
              <a:rPr lang="da-DK" altLang="da-DK" sz="2800" b="1" dirty="0" smtClean="0">
                <a:latin typeface="Times New Roman" panose="02020603050405020304" pitchFamily="18" charset="0"/>
              </a:rPr>
              <a:t>blodtryk</a:t>
            </a:r>
            <a:endParaRPr lang="en-GB" altLang="da-DK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175992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5357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" b="3264"/>
          <a:stretch>
            <a:fillRect/>
          </a:stretch>
        </p:blipFill>
        <p:spPr bwMode="auto">
          <a:xfrm>
            <a:off x="902010" y="1258904"/>
            <a:ext cx="6882779" cy="470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5039345" y="1435004"/>
            <a:ext cx="115287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&gt;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marL="457200" lvl="1" indent="0">
              <a:spcBef>
                <a:spcPct val="50000"/>
              </a:spcBef>
              <a:buNone/>
            </a:pPr>
            <a:r>
              <a:rPr lang="da-DK" altLang="da-DK" sz="1100" dirty="0" smtClean="0">
                <a:cs typeface="Times New Roman" panose="02020603050405020304" pitchFamily="18" charset="0"/>
              </a:rPr>
              <a:t>Øjnene</a:t>
            </a:r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4859338" y="1412875"/>
            <a:ext cx="10080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5498424" y="2719407"/>
            <a:ext cx="7633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&gt;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da-DK" sz="1200" b="1" dirty="0" err="1" smtClean="0"/>
              <a:t>Nyrerne</a:t>
            </a:r>
            <a:endParaRPr lang="en-US" altLang="da-DK" sz="1200" dirty="0"/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>
            <a:off x="5003800" y="2708275"/>
            <a:ext cx="12239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5148263" y="5157788"/>
            <a:ext cx="5984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>
            <a:off x="5100638" y="5540375"/>
            <a:ext cx="1558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1698028" y="1434524"/>
            <a:ext cx="127265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&gt;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marL="457200" lvl="1" indent="0">
              <a:spcBef>
                <a:spcPct val="50000"/>
              </a:spcBef>
              <a:buNone/>
            </a:pPr>
            <a:r>
              <a:rPr lang="da-DK" altLang="da-DK" sz="1100" dirty="0" smtClean="0">
                <a:cs typeface="Times New Roman" panose="02020603050405020304" pitchFamily="18" charset="0"/>
              </a:rPr>
              <a:t>Hjernen</a:t>
            </a:r>
            <a:r>
              <a:rPr lang="da-DK" altLang="da-DK" sz="1050" dirty="0" smtClean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2195513" y="1341438"/>
            <a:ext cx="24193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157187" y="2372590"/>
            <a:ext cx="670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&gt;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da-DK" sz="1200" b="1" dirty="0" err="1" smtClean="0"/>
              <a:t>Hjertet</a:t>
            </a:r>
            <a:endParaRPr lang="en-US" altLang="da-DK" sz="1200" dirty="0"/>
          </a:p>
        </p:txBody>
      </p:sp>
      <p:sp>
        <p:nvSpPr>
          <p:cNvPr id="42000" name="Line 17"/>
          <p:cNvSpPr>
            <a:spLocks noChangeShapeType="1"/>
          </p:cNvSpPr>
          <p:nvPr/>
        </p:nvSpPr>
        <p:spPr bwMode="auto">
          <a:xfrm>
            <a:off x="3492500" y="2420938"/>
            <a:ext cx="12287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42002" name="Line 19"/>
          <p:cNvSpPr>
            <a:spLocks noChangeShapeType="1"/>
          </p:cNvSpPr>
          <p:nvPr/>
        </p:nvSpPr>
        <p:spPr bwMode="auto">
          <a:xfrm>
            <a:off x="3276600" y="2781300"/>
            <a:ext cx="7191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5580063" y="4883540"/>
            <a:ext cx="20665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&gt;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da-DK" sz="1200" dirty="0" err="1" smtClean="0"/>
              <a:t>Forkalkning</a:t>
            </a:r>
            <a:r>
              <a:rPr lang="en-US" altLang="da-DK" sz="1200" dirty="0" smtClean="0"/>
              <a:t> </a:t>
            </a:r>
            <a:r>
              <a:rPr lang="en-US" altLang="da-DK" sz="1200" dirty="0" err="1" smtClean="0"/>
              <a:t>af</a:t>
            </a:r>
            <a:r>
              <a:rPr lang="en-US" altLang="da-DK" sz="1200" dirty="0" smtClean="0"/>
              <a:t> </a:t>
            </a:r>
            <a:r>
              <a:rPr lang="en-US" altLang="da-DK" sz="1200" dirty="0" err="1" smtClean="0"/>
              <a:t>pulsårerne</a:t>
            </a:r>
            <a:endParaRPr lang="en-US" altLang="da-DK" sz="1200" dirty="0"/>
          </a:p>
        </p:txBody>
      </p:sp>
      <p:sp>
        <p:nvSpPr>
          <p:cNvPr id="42004" name="Line 21"/>
          <p:cNvSpPr>
            <a:spLocks noChangeShapeType="1"/>
          </p:cNvSpPr>
          <p:nvPr/>
        </p:nvSpPr>
        <p:spPr bwMode="auto">
          <a:xfrm>
            <a:off x="3348038" y="3068638"/>
            <a:ext cx="1371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42006" name="Line 23"/>
          <p:cNvSpPr>
            <a:spLocks noChangeShapeType="1"/>
          </p:cNvSpPr>
          <p:nvPr/>
        </p:nvSpPr>
        <p:spPr bwMode="auto">
          <a:xfrm>
            <a:off x="4787900" y="3284538"/>
            <a:ext cx="7921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42008" name="Line 25"/>
          <p:cNvSpPr>
            <a:spLocks noChangeShapeType="1"/>
          </p:cNvSpPr>
          <p:nvPr/>
        </p:nvSpPr>
        <p:spPr bwMode="auto">
          <a:xfrm>
            <a:off x="3348038" y="4868863"/>
            <a:ext cx="968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42010" name="Line 27"/>
          <p:cNvSpPr>
            <a:spLocks noChangeShapeType="1"/>
          </p:cNvSpPr>
          <p:nvPr/>
        </p:nvSpPr>
        <p:spPr bwMode="auto">
          <a:xfrm>
            <a:off x="2286000" y="5472113"/>
            <a:ext cx="2057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42011" name="Rectangle 34"/>
          <p:cNvSpPr>
            <a:spLocks noGrp="1" noChangeArrowheads="1"/>
          </p:cNvSpPr>
          <p:nvPr>
            <p:ph type="title"/>
          </p:nvPr>
        </p:nvSpPr>
        <p:spPr>
          <a:xfrm>
            <a:off x="1096964" y="454836"/>
            <a:ext cx="5095254" cy="401637"/>
          </a:xfrm>
          <a:noFill/>
        </p:spPr>
        <p:txBody>
          <a:bodyPr/>
          <a:lstStyle/>
          <a:p>
            <a:r>
              <a:rPr lang="da-DK" dirty="0" smtClean="0"/>
              <a:t>Skader ved forhøjet blodtryk</a:t>
            </a:r>
            <a:endParaRPr lang="en-US" altLang="da-DK" dirty="0" smtClean="0"/>
          </a:p>
        </p:txBody>
      </p:sp>
      <p:sp>
        <p:nvSpPr>
          <p:cNvPr id="42012" name="Line 35"/>
          <p:cNvSpPr>
            <a:spLocks noChangeShapeType="1"/>
          </p:cNvSpPr>
          <p:nvPr/>
        </p:nvSpPr>
        <p:spPr bwMode="auto">
          <a:xfrm>
            <a:off x="4211638" y="4437063"/>
            <a:ext cx="86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42015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2984498" y="6389797"/>
            <a:ext cx="3277277" cy="287338"/>
          </a:xfrm>
          <a:noFill/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&gt;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900" smtClean="0"/>
              <a:t>Ilan Raymond - Forhøjet blodtryk og virkningerne af et sådan</a:t>
            </a:r>
            <a:endParaRPr lang="da-DK" altLang="da-DK" sz="900" dirty="0" smtClean="0"/>
          </a:p>
        </p:txBody>
      </p:sp>
    </p:spTree>
    <p:extLst>
      <p:ext uri="{BB962C8B-B14F-4D97-AF65-F5344CB8AC3E}">
        <p14:creationId xmlns:p14="http://schemas.microsoft.com/office/powerpoint/2010/main" val="3887661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Skader ved forhøjet blodtryk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719138" y="1302536"/>
            <a:ext cx="8061325" cy="4934776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da-DK" altLang="da-DK" sz="1800" dirty="0" smtClean="0">
                <a:cs typeface="Times New Roman" panose="02020603050405020304" pitchFamily="18" charset="0"/>
              </a:rPr>
              <a:t>Organpåvirkning: </a:t>
            </a:r>
          </a:p>
          <a:p>
            <a:pPr lvl="1">
              <a:spcBef>
                <a:spcPct val="50000"/>
              </a:spcBef>
            </a:pPr>
            <a:r>
              <a:rPr lang="da-DK" altLang="da-DK" sz="1800" dirty="0" smtClean="0">
                <a:cs typeface="Times New Roman" panose="02020603050405020304" pitchFamily="18" charset="0"/>
              </a:rPr>
              <a:t>Hjertet</a:t>
            </a:r>
          </a:p>
          <a:p>
            <a:pPr lvl="2">
              <a:spcBef>
                <a:spcPct val="50000"/>
              </a:spcBef>
            </a:pPr>
            <a:r>
              <a:rPr lang="da-DK" altLang="da-DK" sz="1600" dirty="0" smtClean="0">
                <a:cs typeface="Times New Roman" panose="02020603050405020304" pitchFamily="18" charset="0"/>
              </a:rPr>
              <a:t>Venstre </a:t>
            </a:r>
            <a:r>
              <a:rPr lang="da-DK" altLang="da-DK" sz="1600" dirty="0" err="1" smtClean="0">
                <a:cs typeface="Times New Roman" panose="02020603050405020304" pitchFamily="18" charset="0"/>
              </a:rPr>
              <a:t>ventrikelhypertrofi</a:t>
            </a:r>
            <a:r>
              <a:rPr lang="da-DK" altLang="da-DK" sz="1600" dirty="0" smtClean="0">
                <a:cs typeface="Times New Roman" panose="02020603050405020304" pitchFamily="18" charset="0"/>
              </a:rPr>
              <a:t> = fortykket hjertemuskel af hjertekammer ved ekkokardiografi el. EKG</a:t>
            </a:r>
          </a:p>
          <a:p>
            <a:pPr lvl="2">
              <a:spcBef>
                <a:spcPct val="50000"/>
              </a:spcBef>
            </a:pPr>
            <a:r>
              <a:rPr lang="da-DK" altLang="da-DK" sz="1600" dirty="0" err="1">
                <a:cs typeface="Times New Roman" panose="02020603050405020304" pitchFamily="18" charset="0"/>
              </a:rPr>
              <a:t>I</a:t>
            </a:r>
            <a:r>
              <a:rPr lang="da-DK" altLang="da-DK" sz="1600" dirty="0" err="1" smtClean="0">
                <a:cs typeface="Times New Roman" panose="02020603050405020304" pitchFamily="18" charset="0"/>
              </a:rPr>
              <a:t>skæmisk</a:t>
            </a:r>
            <a:r>
              <a:rPr lang="da-DK" altLang="da-DK" sz="1600" dirty="0" smtClean="0">
                <a:cs typeface="Times New Roman" panose="02020603050405020304" pitchFamily="18" charset="0"/>
              </a:rPr>
              <a:t> hjertesygdom, kongestiv hjerteinsufficiens</a:t>
            </a:r>
          </a:p>
          <a:p>
            <a:pPr lvl="1">
              <a:spcBef>
                <a:spcPct val="50000"/>
              </a:spcBef>
            </a:pPr>
            <a:r>
              <a:rPr lang="da-DK" altLang="da-DK" sz="1800" dirty="0" smtClean="0">
                <a:cs typeface="Times New Roman" panose="02020603050405020304" pitchFamily="18" charset="0"/>
              </a:rPr>
              <a:t>Nyrerne</a:t>
            </a:r>
          </a:p>
          <a:p>
            <a:pPr lvl="2">
              <a:spcBef>
                <a:spcPct val="50000"/>
              </a:spcBef>
            </a:pPr>
            <a:r>
              <a:rPr lang="da-DK" altLang="da-DK" sz="1600" dirty="0" err="1" smtClean="0">
                <a:cs typeface="Times New Roman" panose="02020603050405020304" pitchFamily="18" charset="0"/>
              </a:rPr>
              <a:t>protenuri</a:t>
            </a:r>
            <a:r>
              <a:rPr lang="da-DK" altLang="da-DK" sz="1600" dirty="0" smtClean="0">
                <a:cs typeface="Times New Roman" panose="02020603050405020304" pitchFamily="18" charset="0"/>
              </a:rPr>
              <a:t>/</a:t>
            </a:r>
            <a:r>
              <a:rPr lang="da-DK" altLang="da-DK" sz="1600" dirty="0" err="1" smtClean="0">
                <a:cs typeface="Times New Roman" panose="02020603050405020304" pitchFamily="18" charset="0"/>
              </a:rPr>
              <a:t>microalbuminuri</a:t>
            </a:r>
            <a:r>
              <a:rPr lang="da-DK" altLang="da-DK" sz="1600" dirty="0" smtClean="0">
                <a:cs typeface="Times New Roman" panose="02020603050405020304" pitchFamily="18" charset="0"/>
              </a:rPr>
              <a:t>, forhøjet S-</a:t>
            </a:r>
            <a:r>
              <a:rPr lang="da-DK" altLang="da-DK" sz="1600" dirty="0" err="1" smtClean="0">
                <a:cs typeface="Times New Roman" panose="02020603050405020304" pitchFamily="18" charset="0"/>
              </a:rPr>
              <a:t>kreatinin</a:t>
            </a:r>
            <a:endParaRPr lang="da-DK" altLang="da-DK" sz="1600" dirty="0"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</a:pPr>
            <a:r>
              <a:rPr lang="da-DK" altLang="da-DK" sz="1800" dirty="0" smtClean="0">
                <a:cs typeface="Times New Roman" panose="02020603050405020304" pitchFamily="18" charset="0"/>
              </a:rPr>
              <a:t>Øjnene</a:t>
            </a:r>
          </a:p>
          <a:p>
            <a:pPr lvl="2">
              <a:spcBef>
                <a:spcPct val="50000"/>
              </a:spcBef>
            </a:pPr>
            <a:r>
              <a:rPr lang="da-DK" altLang="da-DK" sz="1600" dirty="0" err="1" smtClean="0">
                <a:cs typeface="Times New Roman" panose="02020603050405020304" pitchFamily="18" charset="0"/>
              </a:rPr>
              <a:t>fundus</a:t>
            </a:r>
            <a:r>
              <a:rPr lang="da-DK" altLang="da-DK" sz="1600" dirty="0" smtClean="0">
                <a:cs typeface="Times New Roman" panose="02020603050405020304" pitchFamily="18" charset="0"/>
              </a:rPr>
              <a:t> </a:t>
            </a:r>
            <a:r>
              <a:rPr lang="da-DK" altLang="da-DK" sz="1600" dirty="0" err="1" smtClean="0">
                <a:cs typeface="Times New Roman" panose="02020603050405020304" pitchFamily="18" charset="0"/>
              </a:rPr>
              <a:t>hypertonicus</a:t>
            </a:r>
            <a:r>
              <a:rPr lang="da-DK" altLang="da-DK" sz="1600" dirty="0" smtClean="0">
                <a:cs typeface="Times New Roman" panose="02020603050405020304" pitchFamily="18" charset="0"/>
              </a:rPr>
              <a:t> III -IV.</a:t>
            </a:r>
          </a:p>
          <a:p>
            <a:pPr lvl="1">
              <a:spcBef>
                <a:spcPct val="50000"/>
              </a:spcBef>
            </a:pPr>
            <a:r>
              <a:rPr lang="da-DK" altLang="da-DK" sz="1800" dirty="0" smtClean="0">
                <a:cs typeface="Times New Roman" panose="02020603050405020304" pitchFamily="18" charset="0"/>
              </a:rPr>
              <a:t>Hjernen</a:t>
            </a:r>
          </a:p>
          <a:p>
            <a:pPr lvl="2">
              <a:spcBef>
                <a:spcPct val="50000"/>
              </a:spcBef>
            </a:pPr>
            <a:r>
              <a:rPr lang="da-DK" altLang="da-DK" sz="1600" dirty="0" err="1">
                <a:cs typeface="Times New Roman" panose="02020603050405020304" pitchFamily="18" charset="0"/>
              </a:rPr>
              <a:t>C</a:t>
            </a:r>
            <a:r>
              <a:rPr lang="da-DK" altLang="da-DK" sz="1600" dirty="0" err="1" smtClean="0">
                <a:cs typeface="Times New Roman" panose="02020603050405020304" pitchFamily="18" charset="0"/>
              </a:rPr>
              <a:t>erebrovaskulær</a:t>
            </a:r>
            <a:r>
              <a:rPr lang="da-DK" altLang="da-DK" sz="1600" dirty="0" smtClean="0">
                <a:cs typeface="Times New Roman" panose="02020603050405020304" pitchFamily="18" charset="0"/>
              </a:rPr>
              <a:t> sygdom, og</a:t>
            </a:r>
          </a:p>
          <a:p>
            <a:pPr lvl="1">
              <a:spcBef>
                <a:spcPct val="50000"/>
              </a:spcBef>
            </a:pPr>
            <a:r>
              <a:rPr lang="da-DK" altLang="da-DK" dirty="0" smtClean="0">
                <a:cs typeface="Times New Roman" panose="02020603050405020304" pitchFamily="18" charset="0"/>
              </a:rPr>
              <a:t>Kredsløbet</a:t>
            </a:r>
          </a:p>
          <a:p>
            <a:pPr lvl="2">
              <a:spcBef>
                <a:spcPct val="50000"/>
              </a:spcBef>
            </a:pPr>
            <a:r>
              <a:rPr lang="da-DK" altLang="da-DK" dirty="0">
                <a:cs typeface="Times New Roman" panose="02020603050405020304" pitchFamily="18" charset="0"/>
              </a:rPr>
              <a:t>P</a:t>
            </a:r>
            <a:r>
              <a:rPr lang="da-DK" altLang="da-DK" dirty="0" smtClean="0">
                <a:cs typeface="Times New Roman" panose="02020603050405020304" pitchFamily="18" charset="0"/>
              </a:rPr>
              <a:t>erifer </a:t>
            </a:r>
            <a:r>
              <a:rPr lang="da-DK" altLang="da-DK" dirty="0" err="1" smtClean="0">
                <a:cs typeface="Times New Roman" panose="02020603050405020304" pitchFamily="18" charset="0"/>
              </a:rPr>
              <a:t>vaskulær</a:t>
            </a:r>
            <a:r>
              <a:rPr lang="da-DK" altLang="da-DK" dirty="0" smtClean="0">
                <a:cs typeface="Times New Roman" panose="02020603050405020304" pitchFamily="18" charset="0"/>
              </a:rPr>
              <a:t> sygdom</a:t>
            </a: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175992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5114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Skader ved forhøjet blodtryk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719138" y="1302536"/>
            <a:ext cx="8061325" cy="4934776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da-DK" altLang="da-DK" sz="1600" dirty="0" smtClean="0">
                <a:cs typeface="Times New Roman" panose="02020603050405020304" pitchFamily="18" charset="0"/>
              </a:rPr>
              <a:t>Organpåvirkning: </a:t>
            </a:r>
          </a:p>
          <a:p>
            <a:pPr lvl="1">
              <a:spcBef>
                <a:spcPct val="50000"/>
              </a:spcBef>
            </a:pPr>
            <a:r>
              <a:rPr lang="da-DK" altLang="da-DK" sz="1600" dirty="0" smtClean="0">
                <a:cs typeface="Times New Roman" panose="02020603050405020304" pitchFamily="18" charset="0"/>
              </a:rPr>
              <a:t>Hjertet</a:t>
            </a:r>
          </a:p>
          <a:p>
            <a:pPr lvl="2">
              <a:spcBef>
                <a:spcPct val="50000"/>
              </a:spcBef>
            </a:pPr>
            <a:r>
              <a:rPr lang="da-DK" altLang="da-DK" sz="1400" dirty="0">
                <a:cs typeface="Times New Roman" panose="02020603050405020304" pitchFamily="18" charset="0"/>
              </a:rPr>
              <a:t>F</a:t>
            </a:r>
            <a:r>
              <a:rPr lang="da-DK" altLang="da-DK" sz="1400" dirty="0" smtClean="0">
                <a:cs typeface="Times New Roman" panose="02020603050405020304" pitchFamily="18" charset="0"/>
              </a:rPr>
              <a:t>ortykket hjertemuskel af venstre hjertekammer ved ekkokardiografi el. EKG</a:t>
            </a:r>
          </a:p>
          <a:p>
            <a:pPr lvl="2">
              <a:spcBef>
                <a:spcPct val="50000"/>
              </a:spcBef>
            </a:pPr>
            <a:r>
              <a:rPr lang="da-DK" altLang="da-DK" sz="1400" dirty="0" smtClean="0">
                <a:cs typeface="Times New Roman" panose="02020603050405020304" pitchFamily="18" charset="0"/>
              </a:rPr>
              <a:t>Kranspulsåre sygdom </a:t>
            </a:r>
          </a:p>
          <a:p>
            <a:pPr lvl="2">
              <a:spcBef>
                <a:spcPct val="50000"/>
              </a:spcBef>
            </a:pPr>
            <a:r>
              <a:rPr lang="da-DK" altLang="da-DK" sz="1400" dirty="0" smtClean="0">
                <a:cs typeface="Times New Roman" panose="02020603050405020304" pitchFamily="18" charset="0"/>
              </a:rPr>
              <a:t>Hjertesvigt</a:t>
            </a:r>
          </a:p>
          <a:p>
            <a:pPr lvl="2">
              <a:spcBef>
                <a:spcPct val="50000"/>
              </a:spcBef>
            </a:pPr>
            <a:r>
              <a:rPr lang="da-DK" altLang="da-DK" sz="1400" dirty="0" smtClean="0">
                <a:cs typeface="Times New Roman" panose="02020603050405020304" pitchFamily="18" charset="0"/>
              </a:rPr>
              <a:t>Atrieflimren – forkammerflimren</a:t>
            </a:r>
          </a:p>
          <a:p>
            <a:pPr lvl="1">
              <a:spcBef>
                <a:spcPct val="50000"/>
              </a:spcBef>
            </a:pPr>
            <a:r>
              <a:rPr lang="da-DK" altLang="da-DK" sz="1600" dirty="0" smtClean="0">
                <a:cs typeface="Times New Roman" panose="02020603050405020304" pitchFamily="18" charset="0"/>
              </a:rPr>
              <a:t>Nyrerne</a:t>
            </a:r>
          </a:p>
          <a:p>
            <a:pPr lvl="2">
              <a:spcBef>
                <a:spcPct val="50000"/>
              </a:spcBef>
            </a:pPr>
            <a:r>
              <a:rPr lang="da-DK" altLang="da-DK" sz="1400" dirty="0" smtClean="0">
                <a:cs typeface="Times New Roman" panose="02020603050405020304" pitchFamily="18" charset="0"/>
              </a:rPr>
              <a:t>Øget udskillelse af protein i urinen/</a:t>
            </a:r>
            <a:r>
              <a:rPr lang="da-DK" altLang="da-DK" sz="1400" dirty="0" err="1" smtClean="0">
                <a:cs typeface="Times New Roman" panose="02020603050405020304" pitchFamily="18" charset="0"/>
              </a:rPr>
              <a:t>microalbuminuri</a:t>
            </a:r>
            <a:r>
              <a:rPr lang="da-DK" altLang="da-DK" sz="1400" dirty="0" smtClean="0">
                <a:cs typeface="Times New Roman" panose="02020603050405020304" pitchFamily="18" charset="0"/>
              </a:rPr>
              <a:t>, forhøjet S-</a:t>
            </a:r>
            <a:r>
              <a:rPr lang="da-DK" altLang="da-DK" sz="1400" dirty="0" err="1" smtClean="0">
                <a:cs typeface="Times New Roman" panose="02020603050405020304" pitchFamily="18" charset="0"/>
              </a:rPr>
              <a:t>kreatinin</a:t>
            </a:r>
            <a:endParaRPr lang="da-DK" altLang="da-DK" sz="1400" dirty="0"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</a:pPr>
            <a:r>
              <a:rPr lang="da-DK" altLang="da-DK" sz="1600" dirty="0" smtClean="0">
                <a:cs typeface="Times New Roman" panose="02020603050405020304" pitchFamily="18" charset="0"/>
              </a:rPr>
              <a:t>Øjnene</a:t>
            </a:r>
          </a:p>
          <a:p>
            <a:pPr lvl="2">
              <a:spcBef>
                <a:spcPct val="50000"/>
              </a:spcBef>
            </a:pPr>
            <a:r>
              <a:rPr lang="da-DK" altLang="da-DK" sz="1400" dirty="0" smtClean="0">
                <a:cs typeface="Times New Roman" panose="02020603050405020304" pitchFamily="18" charset="0"/>
              </a:rPr>
              <a:t>Øjenbaggrundsforandringer</a:t>
            </a:r>
          </a:p>
          <a:p>
            <a:pPr lvl="1">
              <a:spcBef>
                <a:spcPct val="50000"/>
              </a:spcBef>
            </a:pPr>
            <a:r>
              <a:rPr lang="da-DK" altLang="da-DK" sz="1600" dirty="0" smtClean="0">
                <a:cs typeface="Times New Roman" panose="02020603050405020304" pitchFamily="18" charset="0"/>
              </a:rPr>
              <a:t>Hjernen</a:t>
            </a:r>
          </a:p>
          <a:p>
            <a:pPr lvl="2">
              <a:spcBef>
                <a:spcPct val="50000"/>
              </a:spcBef>
            </a:pPr>
            <a:r>
              <a:rPr lang="da-DK" altLang="da-DK" sz="1400" dirty="0" err="1">
                <a:cs typeface="Times New Roman" panose="02020603050405020304" pitchFamily="18" charset="0"/>
              </a:rPr>
              <a:t>C</a:t>
            </a:r>
            <a:r>
              <a:rPr lang="da-DK" altLang="da-DK" sz="1400" dirty="0" err="1" smtClean="0">
                <a:cs typeface="Times New Roman" panose="02020603050405020304" pitchFamily="18" charset="0"/>
              </a:rPr>
              <a:t>erebrovaskulær</a:t>
            </a:r>
            <a:r>
              <a:rPr lang="da-DK" altLang="da-DK" sz="1400" dirty="0" smtClean="0">
                <a:cs typeface="Times New Roman" panose="02020603050405020304" pitchFamily="18" charset="0"/>
              </a:rPr>
              <a:t> sygdom – blodprop og hjerneblødning</a:t>
            </a:r>
          </a:p>
          <a:p>
            <a:pPr lvl="1">
              <a:spcBef>
                <a:spcPct val="50000"/>
              </a:spcBef>
            </a:pPr>
            <a:r>
              <a:rPr lang="da-DK" altLang="da-DK" sz="1800" dirty="0" smtClean="0">
                <a:cs typeface="Times New Roman" panose="02020603050405020304" pitchFamily="18" charset="0"/>
              </a:rPr>
              <a:t>Kredsløbet</a:t>
            </a:r>
          </a:p>
          <a:p>
            <a:pPr lvl="2">
              <a:spcBef>
                <a:spcPct val="50000"/>
              </a:spcBef>
            </a:pPr>
            <a:r>
              <a:rPr lang="da-DK" altLang="da-DK" sz="1600" dirty="0">
                <a:cs typeface="Times New Roman" panose="02020603050405020304" pitchFamily="18" charset="0"/>
              </a:rPr>
              <a:t>P</a:t>
            </a:r>
            <a:r>
              <a:rPr lang="da-DK" altLang="da-DK" sz="1600" dirty="0" smtClean="0">
                <a:cs typeface="Times New Roman" panose="02020603050405020304" pitchFamily="18" charset="0"/>
              </a:rPr>
              <a:t>erifer karsygdom</a:t>
            </a: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175992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83926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>
                <a:cs typeface="Times New Roman" panose="02020603050405020304" pitchFamily="18" charset="0"/>
              </a:rPr>
              <a:t>Absolut 10 års risiko for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a-DK" altLang="da-DK" dirty="0" smtClean="0">
                <a:cs typeface="Times New Roman" panose="02020603050405020304" pitchFamily="18" charset="0"/>
              </a:rPr>
              <a:t>Apopleksi eller </a:t>
            </a:r>
            <a:r>
              <a:rPr lang="da-DK" altLang="da-DK" dirty="0" err="1" smtClean="0">
                <a:cs typeface="Times New Roman" panose="02020603050405020304" pitchFamily="18" charset="0"/>
              </a:rPr>
              <a:t>myokardieinfakt</a:t>
            </a:r>
            <a:r>
              <a:rPr lang="da-DK" altLang="da-DK" dirty="0" smtClean="0">
                <a:cs typeface="Times New Roman" panose="02020603050405020304" pitchFamily="18" charset="0"/>
              </a:rPr>
              <a:t>: </a:t>
            </a:r>
          </a:p>
          <a:p>
            <a:pPr lvl="1">
              <a:lnSpc>
                <a:spcPct val="200000"/>
              </a:lnSpc>
            </a:pPr>
            <a:r>
              <a:rPr lang="da-DK" altLang="da-DK" dirty="0" smtClean="0">
                <a:cs typeface="Times New Roman" panose="02020603050405020304" pitchFamily="18" charset="0"/>
              </a:rPr>
              <a:t>Meget høj risiko (&gt;30%), </a:t>
            </a:r>
          </a:p>
          <a:p>
            <a:pPr lvl="1">
              <a:lnSpc>
                <a:spcPct val="200000"/>
              </a:lnSpc>
            </a:pPr>
            <a:r>
              <a:rPr lang="da-DK" altLang="da-DK" dirty="0">
                <a:cs typeface="Times New Roman" panose="02020603050405020304" pitchFamily="18" charset="0"/>
              </a:rPr>
              <a:t>H</a:t>
            </a:r>
            <a:r>
              <a:rPr lang="da-DK" altLang="da-DK" dirty="0" smtClean="0">
                <a:cs typeface="Times New Roman" panose="02020603050405020304" pitchFamily="18" charset="0"/>
              </a:rPr>
              <a:t>øj risiko (20-30%), </a:t>
            </a:r>
          </a:p>
          <a:p>
            <a:pPr lvl="1">
              <a:lnSpc>
                <a:spcPct val="200000"/>
              </a:lnSpc>
            </a:pPr>
            <a:r>
              <a:rPr lang="da-DK" altLang="da-DK" dirty="0" smtClean="0">
                <a:cs typeface="Times New Roman" panose="02020603050405020304" pitchFamily="18" charset="0"/>
              </a:rPr>
              <a:t>Middel risiko (15-20%)</a:t>
            </a:r>
          </a:p>
          <a:p>
            <a:pPr lvl="1">
              <a:lnSpc>
                <a:spcPct val="200000"/>
              </a:lnSpc>
            </a:pPr>
            <a:r>
              <a:rPr lang="da-DK" altLang="da-DK" dirty="0" smtClean="0">
                <a:cs typeface="Times New Roman" panose="02020603050405020304" pitchFamily="18" charset="0"/>
              </a:rPr>
              <a:t>Lav risiko (&lt;15%). </a:t>
            </a:r>
          </a:p>
          <a:p>
            <a:pPr marL="0" indent="0">
              <a:lnSpc>
                <a:spcPct val="200000"/>
              </a:lnSpc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2699792" y="6381750"/>
            <a:ext cx="3320008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1573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Malign </a:t>
            </a:r>
            <a:r>
              <a:rPr lang="da-DK" dirty="0" err="1" smtClean="0"/>
              <a:t>hypertension</a:t>
            </a:r>
            <a:r>
              <a:rPr lang="da-DK" dirty="0"/>
              <a:t>, 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0" dirty="0"/>
              <a:t>Meget højt blodtryk kan medføre akut skade på </a:t>
            </a:r>
            <a:endParaRPr lang="da-DK" b="0" dirty="0" smtClean="0"/>
          </a:p>
          <a:p>
            <a:pPr lvl="1"/>
            <a:r>
              <a:rPr lang="da-DK" b="0" dirty="0" smtClean="0"/>
              <a:t>Hjerne</a:t>
            </a:r>
          </a:p>
          <a:p>
            <a:pPr lvl="2"/>
            <a:r>
              <a:rPr lang="da-DK" dirty="0" smtClean="0"/>
              <a:t>Hjerneblødning</a:t>
            </a:r>
            <a:endParaRPr lang="da-DK" b="0" dirty="0" smtClean="0"/>
          </a:p>
          <a:p>
            <a:pPr lvl="1"/>
            <a:r>
              <a:rPr lang="da-DK" dirty="0" smtClean="0"/>
              <a:t>H</a:t>
            </a:r>
            <a:r>
              <a:rPr lang="da-DK" b="0" dirty="0" smtClean="0"/>
              <a:t>jerte</a:t>
            </a:r>
          </a:p>
          <a:p>
            <a:pPr lvl="2"/>
            <a:r>
              <a:rPr lang="da-DK" dirty="0" smtClean="0"/>
              <a:t>Brystsmerter (hjertekramper)</a:t>
            </a:r>
          </a:p>
          <a:p>
            <a:pPr lvl="2"/>
            <a:r>
              <a:rPr lang="da-DK" b="0" dirty="0" smtClean="0"/>
              <a:t>Vand i lungerne (lungeødem) </a:t>
            </a:r>
          </a:p>
          <a:p>
            <a:pPr lvl="1"/>
            <a:r>
              <a:rPr lang="da-DK" b="0" dirty="0" smtClean="0"/>
              <a:t>Nyrer</a:t>
            </a:r>
          </a:p>
          <a:p>
            <a:pPr lvl="2"/>
            <a:r>
              <a:rPr lang="da-DK" dirty="0" smtClean="0"/>
              <a:t>Akut nyresvigt</a:t>
            </a:r>
            <a:endParaRPr lang="da-DK" b="0" dirty="0"/>
          </a:p>
          <a:p>
            <a:endParaRPr lang="da-DK" b="0" dirty="0" smtClean="0"/>
          </a:p>
          <a:p>
            <a:endParaRPr lang="da-DK" b="0" dirty="0"/>
          </a:p>
          <a:p>
            <a:r>
              <a:rPr lang="da-DK" b="0" dirty="0" smtClean="0"/>
              <a:t>Har </a:t>
            </a:r>
            <a:r>
              <a:rPr lang="da-DK" b="0" dirty="0"/>
              <a:t>man meget højt blodtryk og symptomer, skal man indlægges akut for at få blodtrykket sat ned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93622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Diagnosen forhøjet blodtryk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250000"/>
              </a:lnSpc>
            </a:pPr>
            <a:r>
              <a:rPr lang="da-DK" sz="2400" b="0" dirty="0"/>
              <a:t>G</a:t>
            </a:r>
            <a:r>
              <a:rPr lang="da-DK" sz="2400" b="0" dirty="0" smtClean="0"/>
              <a:t>entagne </a:t>
            </a:r>
            <a:r>
              <a:rPr lang="da-DK" sz="2400" b="0" dirty="0"/>
              <a:t>blodtryksmålinger. </a:t>
            </a:r>
            <a:endParaRPr lang="da-DK" sz="2400" b="0" dirty="0" smtClean="0"/>
          </a:p>
          <a:p>
            <a:pPr lvl="1">
              <a:lnSpc>
                <a:spcPct val="250000"/>
              </a:lnSpc>
            </a:pPr>
            <a:r>
              <a:rPr lang="da-DK" sz="2400" b="0" dirty="0" smtClean="0"/>
              <a:t>Hjemme-blodtryksmålinger </a:t>
            </a:r>
          </a:p>
          <a:p>
            <a:pPr lvl="1">
              <a:lnSpc>
                <a:spcPct val="250000"/>
              </a:lnSpc>
            </a:pPr>
            <a:r>
              <a:rPr lang="da-DK" sz="2400" b="0" dirty="0" smtClean="0"/>
              <a:t>Døgnblodtryk</a:t>
            </a:r>
          </a:p>
          <a:p>
            <a:pPr lvl="2">
              <a:lnSpc>
                <a:spcPct val="250000"/>
              </a:lnSpc>
            </a:pPr>
            <a:r>
              <a:rPr lang="da-DK" sz="2200" b="0" dirty="0" smtClean="0"/>
              <a:t>Måling </a:t>
            </a:r>
            <a:r>
              <a:rPr lang="da-DK" sz="2200" b="0" dirty="0"/>
              <a:t>blodtrykket over et døgn med en automatisk </a:t>
            </a:r>
            <a:r>
              <a:rPr lang="da-DK" sz="2200" b="0" dirty="0" smtClean="0"/>
              <a:t>blodtryksmåler</a:t>
            </a:r>
            <a:endParaRPr lang="da-DK" sz="2200" b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248000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7888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Hjemme blodtryksmålinger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959968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92" y="1625001"/>
            <a:ext cx="7782148" cy="42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Hjerte-karsygdomme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84784"/>
            <a:ext cx="7639000" cy="4392141"/>
          </a:xfrm>
        </p:spPr>
        <p:txBody>
          <a:bodyPr/>
          <a:lstStyle/>
          <a:p>
            <a:pPr lvl="1" eaLnBrk="1" hangingPunct="1"/>
            <a:r>
              <a:rPr lang="da-DK" altLang="da-DK" sz="1800" dirty="0" smtClean="0"/>
              <a:t>Åreforkalkningssygdomme i hjertet</a:t>
            </a:r>
          </a:p>
          <a:p>
            <a:pPr lvl="2" eaLnBrk="1" hangingPunct="1"/>
            <a:r>
              <a:rPr lang="da-DK" altLang="da-DK" sz="1600" dirty="0" smtClean="0"/>
              <a:t>Angina pectoris (hjertekramper)</a:t>
            </a:r>
          </a:p>
          <a:p>
            <a:pPr lvl="2" eaLnBrk="1" hangingPunct="1"/>
            <a:r>
              <a:rPr lang="da-DK" altLang="da-DK" sz="1600" dirty="0" smtClean="0"/>
              <a:t>Blodprop i hjertet (akut </a:t>
            </a:r>
            <a:r>
              <a:rPr lang="da-DK" altLang="da-DK" sz="1600" dirty="0" err="1" smtClean="0"/>
              <a:t>myokardieinfarkt</a:t>
            </a:r>
            <a:r>
              <a:rPr lang="da-DK" altLang="da-DK" sz="1600" dirty="0" smtClean="0"/>
              <a:t>)</a:t>
            </a:r>
          </a:p>
          <a:p>
            <a:pPr lvl="1" eaLnBrk="1" hangingPunct="1"/>
            <a:endParaRPr lang="da-DK" altLang="da-DK" sz="1800" dirty="0" smtClean="0"/>
          </a:p>
          <a:p>
            <a:pPr lvl="1" eaLnBrk="1" hangingPunct="1"/>
            <a:r>
              <a:rPr lang="da-DK" altLang="da-DK" sz="1800" dirty="0" smtClean="0"/>
              <a:t>Åreforkalkning i hjernen</a:t>
            </a:r>
          </a:p>
          <a:p>
            <a:pPr lvl="2" eaLnBrk="1" hangingPunct="1"/>
            <a:r>
              <a:rPr lang="da-DK" altLang="da-DK" sz="1600" dirty="0" smtClean="0"/>
              <a:t>Blodprop i hjernen</a:t>
            </a:r>
          </a:p>
          <a:p>
            <a:pPr lvl="3" eaLnBrk="1" hangingPunct="1"/>
            <a:r>
              <a:rPr lang="da-DK" altLang="da-DK" sz="1400" dirty="0" smtClean="0"/>
              <a:t>Apopleksi</a:t>
            </a:r>
          </a:p>
          <a:p>
            <a:pPr lvl="3" eaLnBrk="1" hangingPunct="1"/>
            <a:r>
              <a:rPr lang="da-DK" altLang="da-DK" sz="1400" dirty="0" smtClean="0"/>
              <a:t> TCI (transitorisk cerebral </a:t>
            </a:r>
            <a:r>
              <a:rPr lang="da-DK" altLang="da-DK" sz="1400" dirty="0" err="1" smtClean="0"/>
              <a:t>iskæmi</a:t>
            </a:r>
            <a:r>
              <a:rPr lang="da-DK" altLang="da-DK" sz="1400" dirty="0" smtClean="0"/>
              <a:t>)</a:t>
            </a:r>
          </a:p>
          <a:p>
            <a:pPr lvl="2" eaLnBrk="1" hangingPunct="1"/>
            <a:r>
              <a:rPr lang="da-DK" altLang="da-DK" sz="1600" dirty="0" smtClean="0"/>
              <a:t>Hjerneblødning</a:t>
            </a:r>
          </a:p>
          <a:p>
            <a:pPr lvl="2" eaLnBrk="1" hangingPunct="1"/>
            <a:endParaRPr lang="da-DK" altLang="da-DK" sz="1600" dirty="0" smtClean="0"/>
          </a:p>
          <a:p>
            <a:pPr lvl="1" eaLnBrk="1" hangingPunct="1"/>
            <a:r>
              <a:rPr lang="da-DK" altLang="da-DK" sz="1800" dirty="0" smtClean="0"/>
              <a:t>PAD (perifer </a:t>
            </a:r>
            <a:r>
              <a:rPr lang="da-DK" altLang="da-DK" sz="1800" dirty="0" err="1" smtClean="0"/>
              <a:t>arteriosklerotisk</a:t>
            </a:r>
            <a:r>
              <a:rPr lang="da-DK" altLang="da-DK" sz="1800" dirty="0" smtClean="0"/>
              <a:t> sygdom)</a:t>
            </a:r>
          </a:p>
          <a:p>
            <a:pPr lvl="2" eaLnBrk="1" hangingPunct="1"/>
            <a:r>
              <a:rPr lang="da-DK" altLang="da-DK" sz="1600" dirty="0" smtClean="0"/>
              <a:t>Dårligt kredsløb i lemmerne </a:t>
            </a:r>
          </a:p>
          <a:p>
            <a:pPr lvl="3" eaLnBrk="1" hangingPunct="1"/>
            <a:r>
              <a:rPr lang="da-DK" altLang="da-DK" sz="1400" dirty="0" smtClean="0"/>
              <a:t>benene</a:t>
            </a: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2915816" y="6381750"/>
            <a:ext cx="3103984" cy="287338"/>
          </a:xfrm>
        </p:spPr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141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Døgn-blodtryksmåling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103984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78923"/>
            <a:ext cx="7021413" cy="475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Andre undersøgelser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b="0" dirty="0"/>
              <a:t>E</a:t>
            </a:r>
            <a:r>
              <a:rPr lang="da-DK" b="0" dirty="0" smtClean="0"/>
              <a:t>lektrokardiogram (ekg) – påvirkning af hjertet? </a:t>
            </a:r>
          </a:p>
          <a:p>
            <a:pPr>
              <a:lnSpc>
                <a:spcPct val="150000"/>
              </a:lnSpc>
            </a:pPr>
            <a:r>
              <a:rPr lang="da-DK" b="0" dirty="0" smtClean="0"/>
              <a:t>Påvirkning af </a:t>
            </a:r>
            <a:r>
              <a:rPr lang="da-DK" b="0" dirty="0" err="1" smtClean="0"/>
              <a:t>gnyrerne</a:t>
            </a:r>
            <a:r>
              <a:rPr lang="da-DK" b="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da-DK" dirty="0" smtClean="0"/>
              <a:t>S</a:t>
            </a:r>
            <a:r>
              <a:rPr lang="da-DK" b="0" dirty="0" smtClean="0"/>
              <a:t>kyldes det en kronisk nyresygdom. </a:t>
            </a:r>
          </a:p>
          <a:p>
            <a:pPr lvl="2">
              <a:lnSpc>
                <a:spcPct val="150000"/>
              </a:lnSpc>
            </a:pPr>
            <a:r>
              <a:rPr lang="da-DK" b="0" dirty="0" smtClean="0"/>
              <a:t>Man tager blodprøver for nyrefunktionen og undersøger urinen for protein</a:t>
            </a:r>
          </a:p>
          <a:p>
            <a:pPr>
              <a:lnSpc>
                <a:spcPct val="150000"/>
              </a:lnSpc>
            </a:pPr>
            <a:r>
              <a:rPr lang="da-DK" b="0" dirty="0"/>
              <a:t>A</a:t>
            </a:r>
            <a:r>
              <a:rPr lang="da-DK" b="0" dirty="0" smtClean="0"/>
              <a:t>ndre risikofaktorer for sygdom i hjerte og kredsløb 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D</a:t>
            </a:r>
            <a:r>
              <a:rPr lang="da-DK" b="0" dirty="0" smtClean="0"/>
              <a:t>iabetes og 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F</a:t>
            </a:r>
            <a:r>
              <a:rPr lang="da-DK" b="0" dirty="0" smtClean="0"/>
              <a:t>orhøjet kolesterol</a:t>
            </a:r>
          </a:p>
          <a:p>
            <a:pPr>
              <a:lnSpc>
                <a:spcPct val="150000"/>
              </a:lnSpc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175992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5711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kan man selv gøre?</a:t>
            </a:r>
            <a:br>
              <a:rPr lang="da-DK" dirty="0" smtClean="0"/>
            </a:br>
            <a:r>
              <a:rPr lang="da-DK" sz="2000" dirty="0" smtClean="0"/>
              <a:t>KRAM-faktorerne</a:t>
            </a:r>
            <a:endParaRPr lang="da-DK" sz="2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1600" b="0" dirty="0"/>
              <a:t>Hvis man ændrer livsstil, kan man påvirke forhøjet blodtryk og dets følgesygdomme, især hjerteinfarkt (blodprop i hjertet) og apopleksi (blodprop i hjernen eller hjerneblødning), i gunstig </a:t>
            </a:r>
            <a:r>
              <a:rPr lang="da-DK" sz="1600" b="0" dirty="0" smtClean="0"/>
              <a:t>retning</a:t>
            </a:r>
          </a:p>
          <a:p>
            <a:pPr marL="0" indent="0">
              <a:lnSpc>
                <a:spcPct val="150000"/>
              </a:lnSpc>
              <a:buNone/>
            </a:pPr>
            <a:endParaRPr lang="da-DK" sz="1600" b="0" dirty="0"/>
          </a:p>
          <a:p>
            <a:pPr lvl="2">
              <a:lnSpc>
                <a:spcPct val="150000"/>
              </a:lnSpc>
            </a:pPr>
            <a:r>
              <a:rPr lang="da-DK" b="1" dirty="0" smtClean="0"/>
              <a:t>K</a:t>
            </a:r>
            <a:r>
              <a:rPr lang="da-DK" b="0" dirty="0"/>
              <a:t> for </a:t>
            </a:r>
            <a:r>
              <a:rPr lang="da-DK" b="0" dirty="0" smtClean="0"/>
              <a:t>kostomlægning -</a:t>
            </a:r>
            <a:r>
              <a:rPr lang="da-DK" b="0" dirty="0"/>
              <a:t> </a:t>
            </a:r>
            <a:r>
              <a:rPr lang="da-DK" dirty="0"/>
              <a:t>f</a:t>
            </a:r>
            <a:r>
              <a:rPr lang="da-DK" sz="1600" dirty="0" smtClean="0"/>
              <a:t>edtfattig </a:t>
            </a:r>
            <a:r>
              <a:rPr lang="da-DK" sz="1600" dirty="0"/>
              <a:t>og fiberrig</a:t>
            </a:r>
            <a:endParaRPr lang="da-DK" b="0" dirty="0" smtClean="0"/>
          </a:p>
          <a:p>
            <a:pPr lvl="2">
              <a:lnSpc>
                <a:spcPct val="150000"/>
              </a:lnSpc>
            </a:pPr>
            <a:r>
              <a:rPr lang="da-DK" b="1" dirty="0" smtClean="0"/>
              <a:t>R</a:t>
            </a:r>
            <a:r>
              <a:rPr lang="da-DK" b="0" dirty="0"/>
              <a:t> for </a:t>
            </a:r>
            <a:r>
              <a:rPr lang="da-DK" b="0" dirty="0" smtClean="0"/>
              <a:t>rygestop</a:t>
            </a:r>
            <a:r>
              <a:rPr lang="da-DK" b="0" dirty="0"/>
              <a:t> </a:t>
            </a:r>
            <a:endParaRPr lang="da-DK" b="0" dirty="0" smtClean="0"/>
          </a:p>
          <a:p>
            <a:pPr lvl="2">
              <a:lnSpc>
                <a:spcPct val="150000"/>
              </a:lnSpc>
            </a:pPr>
            <a:r>
              <a:rPr lang="da-DK" b="1" dirty="0" smtClean="0"/>
              <a:t>A</a:t>
            </a:r>
            <a:r>
              <a:rPr lang="da-DK" b="0" dirty="0"/>
              <a:t> for </a:t>
            </a:r>
            <a:r>
              <a:rPr lang="da-DK" b="0" dirty="0" smtClean="0"/>
              <a:t>alkoholbegrænsning - b</a:t>
            </a:r>
            <a:r>
              <a:rPr lang="da-DK" dirty="0" smtClean="0"/>
              <a:t>egrænses </a:t>
            </a:r>
            <a:r>
              <a:rPr lang="da-DK" dirty="0"/>
              <a:t>til 1-2 genstande daglig</a:t>
            </a:r>
            <a:r>
              <a:rPr lang="da-DK" b="0" dirty="0"/>
              <a:t> </a:t>
            </a:r>
            <a:endParaRPr lang="da-DK" b="0" dirty="0" smtClean="0"/>
          </a:p>
          <a:p>
            <a:pPr lvl="2">
              <a:lnSpc>
                <a:spcPct val="150000"/>
              </a:lnSpc>
            </a:pPr>
            <a:r>
              <a:rPr lang="da-DK" b="1" dirty="0" smtClean="0"/>
              <a:t>M</a:t>
            </a:r>
            <a:r>
              <a:rPr lang="da-DK" b="0" dirty="0"/>
              <a:t> for </a:t>
            </a:r>
            <a:r>
              <a:rPr lang="da-DK" b="0" dirty="0" smtClean="0"/>
              <a:t>motion - man </a:t>
            </a:r>
            <a:r>
              <a:rPr lang="da-DK" b="0" dirty="0"/>
              <a:t>bør dyrke motion hver dag</a:t>
            </a:r>
          </a:p>
          <a:p>
            <a:pPr marL="0" indent="0">
              <a:lnSpc>
                <a:spcPct val="150000"/>
              </a:lnSpc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088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Behandling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b="0" dirty="0"/>
              <a:t>B</a:t>
            </a:r>
            <a:r>
              <a:rPr lang="da-DK" b="0" dirty="0" smtClean="0"/>
              <a:t>lodtryksnedsættende </a:t>
            </a:r>
            <a:r>
              <a:rPr lang="da-DK" b="0" dirty="0"/>
              <a:t>medicin i kombination med </a:t>
            </a:r>
            <a:endParaRPr lang="da-DK" b="0" dirty="0" smtClean="0"/>
          </a:p>
          <a:p>
            <a:pPr>
              <a:lnSpc>
                <a:spcPct val="150000"/>
              </a:lnSpc>
            </a:pPr>
            <a:r>
              <a:rPr lang="da-DK" b="0" dirty="0" smtClean="0"/>
              <a:t>vejledning </a:t>
            </a:r>
            <a:r>
              <a:rPr lang="da-DK" b="0" dirty="0"/>
              <a:t>i livsstil</a:t>
            </a:r>
          </a:p>
          <a:p>
            <a:pPr lvl="1">
              <a:lnSpc>
                <a:spcPct val="150000"/>
              </a:lnSpc>
            </a:pPr>
            <a:r>
              <a:rPr lang="da-DK" b="0" dirty="0"/>
              <a:t>Man starter med at få et lægemiddel fra en af fire stofgrupper</a:t>
            </a:r>
            <a:r>
              <a:rPr lang="da-DK" b="0" dirty="0" smtClean="0"/>
              <a:t>:</a:t>
            </a:r>
          </a:p>
          <a:p>
            <a:pPr lvl="2">
              <a:lnSpc>
                <a:spcPct val="150000"/>
              </a:lnSpc>
            </a:pPr>
            <a:r>
              <a:rPr lang="da-DK" b="0" dirty="0" smtClean="0"/>
              <a:t>Vanddrivende lægemidler; f.eks. </a:t>
            </a:r>
            <a:r>
              <a:rPr lang="da-DK" b="0" dirty="0" err="1" smtClean="0"/>
              <a:t>Centyl</a:t>
            </a:r>
            <a:r>
              <a:rPr lang="da-DK" b="0" dirty="0" smtClean="0"/>
              <a:t>, </a:t>
            </a:r>
            <a:r>
              <a:rPr lang="da-DK" b="0" dirty="0" err="1" smtClean="0"/>
              <a:t>Furix</a:t>
            </a:r>
            <a:endParaRPr lang="da-DK" b="0" dirty="0" smtClean="0"/>
          </a:p>
          <a:p>
            <a:pPr lvl="2">
              <a:lnSpc>
                <a:spcPct val="150000"/>
              </a:lnSpc>
            </a:pPr>
            <a:r>
              <a:rPr lang="da-DK" b="0" dirty="0" smtClean="0"/>
              <a:t>ACE-</a:t>
            </a:r>
            <a:r>
              <a:rPr lang="da-DK" b="0" dirty="0" err="1" smtClean="0"/>
              <a:t>hæmmere</a:t>
            </a:r>
            <a:r>
              <a:rPr lang="da-DK" dirty="0"/>
              <a:t>;</a:t>
            </a:r>
            <a:r>
              <a:rPr lang="da-DK" b="0" dirty="0" smtClean="0"/>
              <a:t> f.eks. </a:t>
            </a:r>
            <a:r>
              <a:rPr lang="da-DK" b="0" dirty="0" err="1" smtClean="0"/>
              <a:t>Corodil</a:t>
            </a:r>
            <a:r>
              <a:rPr lang="da-DK" b="0" dirty="0" smtClean="0"/>
              <a:t>, </a:t>
            </a:r>
            <a:r>
              <a:rPr lang="da-DK" b="0" dirty="0" err="1" smtClean="0"/>
              <a:t>Ramipril</a:t>
            </a:r>
            <a:endParaRPr lang="da-DK" b="0" dirty="0" smtClean="0"/>
          </a:p>
          <a:p>
            <a:pPr lvl="2">
              <a:lnSpc>
                <a:spcPct val="150000"/>
              </a:lnSpc>
            </a:pPr>
            <a:r>
              <a:rPr lang="da-DK" dirty="0" smtClean="0"/>
              <a:t>C</a:t>
            </a:r>
            <a:r>
              <a:rPr lang="da-DK" b="0" dirty="0" smtClean="0"/>
              <a:t>alcium-</a:t>
            </a:r>
            <a:r>
              <a:rPr lang="da-DK" b="0" dirty="0" err="1" smtClean="0"/>
              <a:t>blokkere</a:t>
            </a:r>
            <a:r>
              <a:rPr lang="da-DK" b="0" dirty="0" smtClean="0"/>
              <a:t>;</a:t>
            </a:r>
            <a:r>
              <a:rPr lang="da-DK" dirty="0" smtClean="0"/>
              <a:t> </a:t>
            </a:r>
            <a:r>
              <a:rPr lang="da-DK" dirty="0"/>
              <a:t>f.eks.</a:t>
            </a:r>
            <a:r>
              <a:rPr lang="da-DK" b="0" dirty="0" smtClean="0"/>
              <a:t> </a:t>
            </a:r>
            <a:r>
              <a:rPr lang="da-DK" b="0" dirty="0" err="1" smtClean="0"/>
              <a:t>Amlodipin</a:t>
            </a:r>
            <a:r>
              <a:rPr lang="da-DK" b="0" dirty="0" smtClean="0"/>
              <a:t>, </a:t>
            </a:r>
            <a:r>
              <a:rPr lang="da-DK" b="0" dirty="0" err="1" smtClean="0"/>
              <a:t>Felodipin</a:t>
            </a:r>
            <a:endParaRPr lang="da-DK" b="0" dirty="0" smtClean="0"/>
          </a:p>
          <a:p>
            <a:pPr lvl="2">
              <a:lnSpc>
                <a:spcPct val="150000"/>
              </a:lnSpc>
            </a:pPr>
            <a:r>
              <a:rPr lang="da-DK" dirty="0" smtClean="0"/>
              <a:t>A</a:t>
            </a:r>
            <a:r>
              <a:rPr lang="da-DK" b="0" dirty="0" smtClean="0"/>
              <a:t>ngiotensin-2-blokkere; </a:t>
            </a:r>
            <a:r>
              <a:rPr lang="da-DK" dirty="0"/>
              <a:t>f.eks</a:t>
            </a:r>
            <a:r>
              <a:rPr lang="da-DK" dirty="0" smtClean="0"/>
              <a:t>. </a:t>
            </a:r>
            <a:r>
              <a:rPr lang="da-DK" dirty="0" err="1" smtClean="0"/>
              <a:t>Losartan</a:t>
            </a:r>
            <a:r>
              <a:rPr lang="da-DK" dirty="0" smtClean="0"/>
              <a:t>, </a:t>
            </a:r>
            <a:r>
              <a:rPr lang="da-DK" dirty="0" err="1" smtClean="0"/>
              <a:t>Atacand</a:t>
            </a:r>
            <a:endParaRPr lang="da-DK" b="0" dirty="0" smtClean="0"/>
          </a:p>
          <a:p>
            <a:pPr lvl="2">
              <a:lnSpc>
                <a:spcPct val="150000"/>
              </a:lnSpc>
            </a:pPr>
            <a:r>
              <a:rPr lang="da-DK" dirty="0" smtClean="0"/>
              <a:t>(Beta-</a:t>
            </a:r>
            <a:r>
              <a:rPr lang="da-DK" dirty="0" err="1" smtClean="0"/>
              <a:t>blokkere</a:t>
            </a:r>
            <a:r>
              <a:rPr lang="da-DK" dirty="0" smtClean="0"/>
              <a:t>; </a:t>
            </a:r>
            <a:r>
              <a:rPr lang="da-DK" dirty="0"/>
              <a:t>f.eks</a:t>
            </a:r>
            <a:r>
              <a:rPr lang="da-DK" dirty="0" smtClean="0"/>
              <a:t>. </a:t>
            </a:r>
            <a:r>
              <a:rPr lang="da-DK" dirty="0" err="1" smtClean="0"/>
              <a:t>Carvedilol</a:t>
            </a:r>
            <a:r>
              <a:rPr lang="da-DK" dirty="0" smtClean="0"/>
              <a:t>, </a:t>
            </a:r>
            <a:r>
              <a:rPr lang="da-DK" dirty="0" err="1" smtClean="0"/>
              <a:t>Atenolol</a:t>
            </a:r>
            <a:r>
              <a:rPr lang="da-DK" dirty="0" smtClean="0"/>
              <a:t>)</a:t>
            </a:r>
            <a:endParaRPr lang="da-DK" b="0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90877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Behandling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a-DK" b="0" dirty="0" smtClean="0"/>
              <a:t>Bivirkninger</a:t>
            </a:r>
          </a:p>
          <a:p>
            <a:pPr lvl="1">
              <a:lnSpc>
                <a:spcPct val="200000"/>
              </a:lnSpc>
            </a:pPr>
            <a:r>
              <a:rPr lang="da-DK" sz="1600" b="0" dirty="0" smtClean="0"/>
              <a:t>Det </a:t>
            </a:r>
            <a:r>
              <a:rPr lang="da-DK" sz="1600" b="0" dirty="0"/>
              <a:t>bliver i nogle tilfælde nødvendigt at skifte præparat </a:t>
            </a:r>
            <a:endParaRPr lang="da-DK" sz="1600" b="0" dirty="0" smtClean="0"/>
          </a:p>
          <a:p>
            <a:pPr>
              <a:lnSpc>
                <a:spcPct val="200000"/>
              </a:lnSpc>
            </a:pPr>
            <a:r>
              <a:rPr lang="da-DK" b="0" dirty="0" smtClean="0"/>
              <a:t>Kombinationsbehandling</a:t>
            </a:r>
          </a:p>
          <a:p>
            <a:pPr lvl="1">
              <a:lnSpc>
                <a:spcPct val="200000"/>
              </a:lnSpc>
            </a:pPr>
            <a:r>
              <a:rPr lang="da-DK" sz="1600" b="0" dirty="0" smtClean="0"/>
              <a:t>Ofte med </a:t>
            </a:r>
            <a:r>
              <a:rPr lang="da-DK" sz="1600" b="0" dirty="0"/>
              <a:t>flere </a:t>
            </a:r>
            <a:r>
              <a:rPr lang="da-DK" sz="1600" b="0" dirty="0" smtClean="0"/>
              <a:t>stofgrupper</a:t>
            </a:r>
          </a:p>
          <a:p>
            <a:pPr lvl="2">
              <a:lnSpc>
                <a:spcPct val="200000"/>
              </a:lnSpc>
            </a:pPr>
            <a:r>
              <a:rPr lang="da-DK" sz="1400" dirty="0" smtClean="0"/>
              <a:t>Bedre blodtrykskontrol</a:t>
            </a:r>
          </a:p>
          <a:p>
            <a:pPr lvl="2">
              <a:lnSpc>
                <a:spcPct val="200000"/>
              </a:lnSpc>
            </a:pPr>
            <a:r>
              <a:rPr lang="da-DK" sz="1400" b="0" dirty="0" smtClean="0"/>
              <a:t>Færre bivirkninger</a:t>
            </a:r>
            <a:endParaRPr lang="da-DK" sz="1400" b="0" dirty="0"/>
          </a:p>
          <a:p>
            <a:pPr>
              <a:lnSpc>
                <a:spcPct val="200000"/>
              </a:lnSpc>
            </a:pPr>
            <a:r>
              <a:rPr lang="da-DK" b="0" dirty="0"/>
              <a:t>Behandlingen skal næsten altid fortsætte igennem hele livet</a:t>
            </a:r>
          </a:p>
          <a:p>
            <a:pPr marL="0" indent="0">
              <a:lnSpc>
                <a:spcPct val="200000"/>
              </a:lnSpc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51557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Behandling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a-DK" b="0" dirty="0" smtClean="0"/>
              <a:t>Beskytter </a:t>
            </a:r>
            <a:r>
              <a:rPr lang="da-DK" b="0" dirty="0"/>
              <a:t>mod </a:t>
            </a:r>
            <a:endParaRPr lang="da-DK" b="0" dirty="0" smtClean="0"/>
          </a:p>
          <a:p>
            <a:pPr lvl="1">
              <a:lnSpc>
                <a:spcPct val="200000"/>
              </a:lnSpc>
            </a:pPr>
            <a:r>
              <a:rPr lang="da-DK" sz="1800" b="0" dirty="0" smtClean="0"/>
              <a:t>Apopleksi </a:t>
            </a:r>
            <a:r>
              <a:rPr lang="da-DK" sz="1800" b="0" dirty="0"/>
              <a:t>(blodprop i hjernen eller hjerneblødning</a:t>
            </a:r>
            <a:r>
              <a:rPr lang="da-DK" sz="1800" b="0" dirty="0" smtClean="0"/>
              <a:t>)</a:t>
            </a:r>
          </a:p>
          <a:p>
            <a:pPr lvl="1">
              <a:lnSpc>
                <a:spcPct val="200000"/>
              </a:lnSpc>
            </a:pPr>
            <a:r>
              <a:rPr lang="da-DK" sz="1800" b="0" dirty="0" smtClean="0"/>
              <a:t>Blodpropper i hjertet</a:t>
            </a:r>
          </a:p>
          <a:p>
            <a:pPr lvl="1">
              <a:lnSpc>
                <a:spcPct val="200000"/>
              </a:lnSpc>
            </a:pPr>
            <a:r>
              <a:rPr lang="da-DK" sz="1800" b="0" dirty="0" smtClean="0"/>
              <a:t>Mindsker hjertemusklen</a:t>
            </a:r>
          </a:p>
          <a:p>
            <a:pPr lvl="1">
              <a:lnSpc>
                <a:spcPct val="200000"/>
              </a:lnSpc>
            </a:pPr>
            <a:r>
              <a:rPr lang="da-DK" sz="1800" b="0" dirty="0" smtClean="0"/>
              <a:t>Mindske udvikling af åreforkalkning</a:t>
            </a:r>
          </a:p>
          <a:p>
            <a:pPr lvl="1">
              <a:lnSpc>
                <a:spcPct val="200000"/>
              </a:lnSpc>
            </a:pPr>
            <a:r>
              <a:rPr lang="da-DK" sz="1800" b="0" dirty="0" smtClean="0"/>
              <a:t>Mindske udvikling af hjertesvigt</a:t>
            </a:r>
          </a:p>
          <a:p>
            <a:pPr lvl="1">
              <a:lnSpc>
                <a:spcPct val="200000"/>
              </a:lnSpc>
            </a:pPr>
            <a:r>
              <a:rPr lang="da-DK" sz="1800" b="0" dirty="0" smtClean="0"/>
              <a:t>Mindske anfald af atrieflimren</a:t>
            </a:r>
          </a:p>
          <a:p>
            <a:pPr>
              <a:lnSpc>
                <a:spcPct val="200000"/>
              </a:lnSpc>
            </a:pPr>
            <a:endParaRPr lang="da-DK" b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04468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Behandling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412776"/>
            <a:ext cx="8061325" cy="4713288"/>
          </a:xfrm>
        </p:spPr>
        <p:txBody>
          <a:bodyPr/>
          <a:lstStyle/>
          <a:p>
            <a:r>
              <a:rPr lang="da-DK" b="0" dirty="0" smtClean="0"/>
              <a:t>Mindske eller fjerne symptomerne</a:t>
            </a:r>
          </a:p>
          <a:p>
            <a:endParaRPr lang="da-DK" b="0" dirty="0"/>
          </a:p>
          <a:p>
            <a:r>
              <a:rPr lang="da-DK" b="0" dirty="0" smtClean="0"/>
              <a:t>Bivirkninger</a:t>
            </a:r>
          </a:p>
          <a:p>
            <a:pPr lvl="1">
              <a:lnSpc>
                <a:spcPct val="150000"/>
              </a:lnSpc>
            </a:pPr>
            <a:r>
              <a:rPr lang="da-DK" sz="1600" dirty="0" smtClean="0"/>
              <a:t>Lavt blodtryk</a:t>
            </a:r>
          </a:p>
          <a:p>
            <a:pPr lvl="1">
              <a:lnSpc>
                <a:spcPct val="150000"/>
              </a:lnSpc>
            </a:pPr>
            <a:r>
              <a:rPr lang="da-DK" sz="1600" b="0" dirty="0" err="1" smtClean="0"/>
              <a:t>Ortostatisk</a:t>
            </a:r>
            <a:r>
              <a:rPr lang="da-DK" sz="1600" b="0" dirty="0" smtClean="0"/>
              <a:t> </a:t>
            </a:r>
            <a:r>
              <a:rPr lang="da-DK" sz="1600" b="0" dirty="0" err="1" smtClean="0"/>
              <a:t>hypertension</a:t>
            </a:r>
            <a:endParaRPr lang="da-DK" sz="1600" b="0" dirty="0" smtClean="0"/>
          </a:p>
          <a:p>
            <a:pPr lvl="2">
              <a:lnSpc>
                <a:spcPct val="150000"/>
              </a:lnSpc>
            </a:pPr>
            <a:r>
              <a:rPr lang="da-DK" sz="1600" dirty="0" smtClean="0"/>
              <a:t>Svimmelhed</a:t>
            </a:r>
          </a:p>
          <a:p>
            <a:pPr lvl="2">
              <a:lnSpc>
                <a:spcPct val="150000"/>
              </a:lnSpc>
            </a:pPr>
            <a:r>
              <a:rPr lang="da-DK" sz="1600" b="0" dirty="0" smtClean="0"/>
              <a:t>Besvimelser</a:t>
            </a:r>
          </a:p>
          <a:p>
            <a:pPr lvl="1">
              <a:lnSpc>
                <a:spcPct val="150000"/>
              </a:lnSpc>
            </a:pPr>
            <a:r>
              <a:rPr lang="da-DK" sz="1600" b="0" dirty="0" smtClean="0"/>
              <a:t>Hovedpine</a:t>
            </a:r>
          </a:p>
          <a:p>
            <a:pPr lvl="1">
              <a:lnSpc>
                <a:spcPct val="150000"/>
              </a:lnSpc>
            </a:pPr>
            <a:r>
              <a:rPr lang="da-DK" sz="1600" dirty="0" smtClean="0"/>
              <a:t>Allergiske reaktioner</a:t>
            </a:r>
          </a:p>
          <a:p>
            <a:pPr lvl="1">
              <a:lnSpc>
                <a:spcPct val="150000"/>
              </a:lnSpc>
            </a:pPr>
            <a:r>
              <a:rPr lang="da-DK" sz="1600" b="0" dirty="0" smtClean="0"/>
              <a:t>Ødemer</a:t>
            </a:r>
          </a:p>
          <a:p>
            <a:pPr lvl="1">
              <a:lnSpc>
                <a:spcPct val="150000"/>
              </a:lnSpc>
            </a:pPr>
            <a:r>
              <a:rPr lang="da-DK" sz="1600" dirty="0" smtClean="0"/>
              <a:t>Hoste</a:t>
            </a:r>
          </a:p>
          <a:p>
            <a:pPr lvl="1">
              <a:lnSpc>
                <a:spcPct val="150000"/>
              </a:lnSpc>
            </a:pPr>
            <a:r>
              <a:rPr lang="da-DK" sz="1600" b="0" dirty="0" smtClean="0"/>
              <a:t>Hjertebanken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64834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Vanddrivende </a:t>
            </a:r>
            <a:r>
              <a:rPr lang="da-DK" dirty="0" smtClean="0"/>
              <a:t>medicin - </a:t>
            </a:r>
            <a:r>
              <a:rPr lang="da-DK" dirty="0" err="1" smtClean="0"/>
              <a:t>Diuretika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b="0" dirty="0" smtClean="0"/>
              <a:t>Øger </a:t>
            </a:r>
            <a:r>
              <a:rPr lang="da-DK" sz="1600" b="0" dirty="0"/>
              <a:t>udskillelsen af vand og salt gennem </a:t>
            </a:r>
            <a:r>
              <a:rPr lang="da-DK" sz="1600" b="0" dirty="0" smtClean="0"/>
              <a:t>nyrerne </a:t>
            </a:r>
          </a:p>
          <a:p>
            <a:pPr lvl="1"/>
            <a:r>
              <a:rPr lang="da-DK" sz="1600" b="0" dirty="0" smtClean="0"/>
              <a:t>urinproduktionen </a:t>
            </a:r>
            <a:r>
              <a:rPr lang="da-DK" sz="1600" b="0" dirty="0"/>
              <a:t>forbigående bliver større. Dermed </a:t>
            </a:r>
            <a:endParaRPr lang="da-DK" sz="1600" b="0" dirty="0" smtClean="0"/>
          </a:p>
          <a:p>
            <a:pPr lvl="1"/>
            <a:r>
              <a:rPr lang="da-DK" sz="1600" b="0" dirty="0" smtClean="0"/>
              <a:t>reduceres </a:t>
            </a:r>
            <a:r>
              <a:rPr lang="da-DK" sz="1600" b="0" dirty="0"/>
              <a:t>væskemængden i </a:t>
            </a:r>
            <a:r>
              <a:rPr lang="da-DK" sz="1600" b="0" dirty="0" smtClean="0"/>
              <a:t>blodårerne = blodtrykket falder </a:t>
            </a:r>
          </a:p>
          <a:p>
            <a:pPr lvl="1"/>
            <a:r>
              <a:rPr lang="da-DK" sz="1600" b="0" dirty="0" smtClean="0"/>
              <a:t>en </a:t>
            </a:r>
            <a:r>
              <a:rPr lang="da-DK" sz="1600" b="0" dirty="0"/>
              <a:t>vis effekt på </a:t>
            </a:r>
            <a:r>
              <a:rPr lang="da-DK" sz="1600" b="0" dirty="0" smtClean="0"/>
              <a:t>blodkarrene = blodtrykket </a:t>
            </a:r>
            <a:r>
              <a:rPr lang="da-DK" sz="1600" dirty="0" smtClean="0"/>
              <a:t>sænkes</a:t>
            </a:r>
            <a:r>
              <a:rPr lang="da-DK" sz="1600" b="0" dirty="0" smtClean="0"/>
              <a:t> </a:t>
            </a:r>
            <a:r>
              <a:rPr lang="da-DK" sz="1600" b="0" dirty="0"/>
              <a:t>yderligere.</a:t>
            </a:r>
          </a:p>
          <a:p>
            <a:r>
              <a:rPr lang="da-DK" sz="1600" b="0" dirty="0" smtClean="0"/>
              <a:t>Specielt gavnlig</a:t>
            </a:r>
          </a:p>
          <a:p>
            <a:pPr lvl="1"/>
            <a:r>
              <a:rPr lang="da-DK" sz="1600" b="0" dirty="0" smtClean="0"/>
              <a:t>Ældre </a:t>
            </a:r>
            <a:r>
              <a:rPr lang="da-DK" sz="1600" b="0" dirty="0"/>
              <a:t>mennesker og personer, som i tillæg har </a:t>
            </a:r>
            <a:endParaRPr lang="da-DK" sz="1600" b="0" dirty="0" smtClean="0"/>
          </a:p>
          <a:p>
            <a:pPr lvl="1"/>
            <a:r>
              <a:rPr lang="da-DK" sz="1600" dirty="0"/>
              <a:t>H</a:t>
            </a:r>
            <a:r>
              <a:rPr lang="da-DK" sz="1600" b="0" dirty="0" smtClean="0"/>
              <a:t>jertesvigt</a:t>
            </a:r>
            <a:r>
              <a:rPr lang="da-DK" sz="1600" b="0" dirty="0"/>
              <a:t>.</a:t>
            </a:r>
          </a:p>
          <a:p>
            <a:r>
              <a:rPr lang="da-DK" sz="1600" b="0" dirty="0" smtClean="0"/>
              <a:t>De hyppigst anvendte </a:t>
            </a:r>
            <a:r>
              <a:rPr lang="da-DK" sz="1600" b="0" dirty="0" err="1" smtClean="0"/>
              <a:t>Tiazider</a:t>
            </a:r>
            <a:r>
              <a:rPr lang="da-DK" sz="1600" b="0" dirty="0" smtClean="0"/>
              <a:t> </a:t>
            </a:r>
            <a:r>
              <a:rPr lang="da-DK" sz="1600" b="0" dirty="0"/>
              <a:t>skal bruges med forsigtighed ved </a:t>
            </a:r>
            <a:endParaRPr lang="da-DK" sz="1600" b="0" dirty="0" smtClean="0"/>
          </a:p>
          <a:p>
            <a:pPr lvl="1"/>
            <a:r>
              <a:rPr lang="da-DK" sz="1600" b="0" dirty="0" smtClean="0"/>
              <a:t>Diabetes (vanskeliggøre </a:t>
            </a:r>
            <a:r>
              <a:rPr lang="da-DK" sz="1600" b="0" dirty="0"/>
              <a:t>kontrollen af </a:t>
            </a:r>
            <a:r>
              <a:rPr lang="da-DK" sz="1600" b="0" dirty="0" smtClean="0"/>
              <a:t>blodsukkeret). </a:t>
            </a:r>
          </a:p>
          <a:p>
            <a:pPr lvl="1"/>
            <a:r>
              <a:rPr lang="da-DK" sz="1600" b="0" dirty="0" smtClean="0"/>
              <a:t>Forstyrrelser </a:t>
            </a:r>
            <a:r>
              <a:rPr lang="da-DK" sz="1600" b="0" dirty="0"/>
              <a:t>i kroppens saltbalance </a:t>
            </a:r>
            <a:endParaRPr lang="da-DK" sz="1600" b="0" dirty="0" smtClean="0"/>
          </a:p>
          <a:p>
            <a:r>
              <a:rPr lang="da-DK" sz="1600" b="0" dirty="0" smtClean="0"/>
              <a:t>Bivirkninger, alvorlige </a:t>
            </a:r>
            <a:r>
              <a:rPr lang="da-DK" sz="1600" b="0" dirty="0"/>
              <a:t>bivirkninger er sjældne</a:t>
            </a:r>
            <a:r>
              <a:rPr lang="da-DK" sz="1600" b="0" dirty="0" smtClean="0"/>
              <a:t>:</a:t>
            </a:r>
          </a:p>
          <a:p>
            <a:pPr lvl="1"/>
            <a:r>
              <a:rPr lang="da-DK" sz="1600" dirty="0"/>
              <a:t>H</a:t>
            </a:r>
            <a:r>
              <a:rPr lang="da-DK" sz="1600" b="0" dirty="0" smtClean="0"/>
              <a:t>yppig </a:t>
            </a:r>
            <a:r>
              <a:rPr lang="da-DK" sz="1600" b="0" dirty="0"/>
              <a:t>vandladning, dog mest i starten af </a:t>
            </a:r>
            <a:r>
              <a:rPr lang="da-DK" sz="1600" b="0" dirty="0" smtClean="0"/>
              <a:t>behandlingen</a:t>
            </a:r>
            <a:r>
              <a:rPr lang="da-DK" sz="1600" dirty="0"/>
              <a:t>,</a:t>
            </a:r>
            <a:r>
              <a:rPr lang="da-DK" sz="1600" b="0" dirty="0" smtClean="0"/>
              <a:t> kvalme</a:t>
            </a:r>
            <a:r>
              <a:rPr lang="da-DK" sz="1600" b="0" dirty="0"/>
              <a:t>, forstoppelse eller </a:t>
            </a:r>
            <a:r>
              <a:rPr lang="da-DK" sz="1600" b="0" dirty="0" err="1"/>
              <a:t>diaré</a:t>
            </a:r>
            <a:r>
              <a:rPr lang="da-DK" sz="1600" b="0" dirty="0"/>
              <a:t>. </a:t>
            </a:r>
            <a:r>
              <a:rPr lang="da-DK" sz="1600" b="0" dirty="0" smtClean="0"/>
              <a:t>Træthed </a:t>
            </a:r>
            <a:r>
              <a:rPr lang="da-DK" sz="1600" b="0" dirty="0"/>
              <a:t>og impotens. Enkelte ældre mennesker får en forstærket tendens til, at blodtrykket falder i stående stilling, </a:t>
            </a:r>
            <a:r>
              <a:rPr lang="da-DK" sz="1600" b="0" dirty="0" smtClean="0"/>
              <a:t>Svimle</a:t>
            </a:r>
            <a:r>
              <a:rPr lang="da-DK" sz="1600" b="0" dirty="0"/>
              <a:t>, når de rejser sig op. </a:t>
            </a:r>
            <a:endParaRPr lang="da-DK" sz="16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60942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ACE-</a:t>
            </a:r>
            <a:r>
              <a:rPr lang="da-DK" dirty="0" err="1"/>
              <a:t>hæmmere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0" dirty="0" smtClean="0"/>
              <a:t>får </a:t>
            </a:r>
            <a:r>
              <a:rPr lang="da-DK" b="0" dirty="0"/>
              <a:t>blodkarrene til at slappe af og udvide sig, hvorved blodtrykket falder</a:t>
            </a:r>
            <a:r>
              <a:rPr lang="da-DK" b="0" dirty="0" smtClean="0"/>
              <a:t>.</a:t>
            </a:r>
            <a:r>
              <a:rPr lang="da-DK" b="0" dirty="0"/>
              <a:t> </a:t>
            </a:r>
            <a:endParaRPr lang="da-DK" b="0" dirty="0" smtClean="0"/>
          </a:p>
          <a:p>
            <a:pPr lvl="1"/>
            <a:r>
              <a:rPr lang="da-DK" b="0" dirty="0" smtClean="0"/>
              <a:t>hjertesvigt</a:t>
            </a:r>
          </a:p>
          <a:p>
            <a:pPr lvl="1"/>
            <a:r>
              <a:rPr lang="da-DK" b="0" dirty="0" smtClean="0"/>
              <a:t>diabetes</a:t>
            </a:r>
          </a:p>
          <a:p>
            <a:pPr lvl="1"/>
            <a:r>
              <a:rPr lang="da-DK" b="0" dirty="0" smtClean="0"/>
              <a:t>forhøjet </a:t>
            </a:r>
            <a:r>
              <a:rPr lang="da-DK" b="0" dirty="0"/>
              <a:t>blodtryk og kronisk nyresygdom.</a:t>
            </a:r>
          </a:p>
          <a:p>
            <a:endParaRPr lang="da-DK" b="0" dirty="0"/>
          </a:p>
          <a:p>
            <a:r>
              <a:rPr lang="da-DK" b="0" dirty="0" smtClean="0"/>
              <a:t>Ved </a:t>
            </a:r>
            <a:r>
              <a:rPr lang="da-DK" b="0" dirty="0"/>
              <a:t>almindelig brug </a:t>
            </a:r>
            <a:r>
              <a:rPr lang="da-DK" b="0" dirty="0" smtClean="0"/>
              <a:t>typisk </a:t>
            </a:r>
            <a:r>
              <a:rPr lang="da-DK" b="0" dirty="0"/>
              <a:t>få eller ingen bivirkninger. </a:t>
            </a:r>
            <a:endParaRPr lang="da-DK" b="0" dirty="0" smtClean="0"/>
          </a:p>
          <a:p>
            <a:pPr lvl="1">
              <a:lnSpc>
                <a:spcPct val="150000"/>
              </a:lnSpc>
            </a:pPr>
            <a:r>
              <a:rPr lang="da-DK" sz="1600" b="0" dirty="0" smtClean="0"/>
              <a:t>Tør </a:t>
            </a:r>
            <a:r>
              <a:rPr lang="da-DK" sz="1600" b="0" dirty="0"/>
              <a:t>hoste, særligt om </a:t>
            </a:r>
            <a:r>
              <a:rPr lang="da-DK" sz="1600" b="0" dirty="0" smtClean="0"/>
              <a:t>natten</a:t>
            </a:r>
            <a:r>
              <a:rPr lang="da-DK" sz="1600" dirty="0" smtClean="0"/>
              <a:t>, </a:t>
            </a:r>
            <a:r>
              <a:rPr lang="da-DK" sz="1600" b="0" dirty="0" smtClean="0"/>
              <a:t>reduceret </a:t>
            </a:r>
            <a:r>
              <a:rPr lang="da-DK" sz="1600" b="0" dirty="0"/>
              <a:t>smagssans, </a:t>
            </a:r>
            <a:r>
              <a:rPr lang="da-DK" sz="1600" b="0" dirty="0" smtClean="0"/>
              <a:t>træthed</a:t>
            </a:r>
            <a:r>
              <a:rPr lang="da-DK" sz="1600" b="0" dirty="0"/>
              <a:t>, </a:t>
            </a:r>
            <a:r>
              <a:rPr lang="da-DK" sz="1600" b="0" dirty="0" smtClean="0"/>
              <a:t>kvalme</a:t>
            </a:r>
            <a:r>
              <a:rPr lang="da-DK" sz="1600" b="0" dirty="0"/>
              <a:t>, </a:t>
            </a:r>
            <a:r>
              <a:rPr lang="da-DK" sz="1600" b="0" dirty="0" smtClean="0"/>
              <a:t>svimmelhed</a:t>
            </a:r>
            <a:r>
              <a:rPr lang="da-DK" sz="1600" b="0" dirty="0"/>
              <a:t>, </a:t>
            </a:r>
            <a:r>
              <a:rPr lang="da-DK" sz="1600" b="0" dirty="0" smtClean="0"/>
              <a:t>besvimelsestendens</a:t>
            </a:r>
            <a:r>
              <a:rPr lang="da-DK" sz="1600" b="0" dirty="0"/>
              <a:t>, </a:t>
            </a:r>
            <a:r>
              <a:rPr lang="da-DK" sz="1600" b="0" dirty="0" smtClean="0"/>
              <a:t>hovedpine, kløe, hævelse </a:t>
            </a:r>
            <a:r>
              <a:rPr lang="da-DK" sz="1600" b="0" dirty="0"/>
              <a:t>f.eks. </a:t>
            </a:r>
            <a:r>
              <a:rPr lang="da-DK" sz="1600" dirty="0"/>
              <a:t>l</a:t>
            </a:r>
            <a:r>
              <a:rPr lang="da-DK" sz="1600" b="0" dirty="0" smtClean="0"/>
              <a:t>æben og/eller halsen. </a:t>
            </a:r>
            <a:endParaRPr lang="da-DK" sz="1600" b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67379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Kalcium-</a:t>
            </a:r>
            <a:r>
              <a:rPr lang="da-DK" b="0" dirty="0" err="1"/>
              <a:t>blokkere</a:t>
            </a:r>
            <a:r>
              <a:rPr lang="da-DK" b="0" dirty="0"/>
              <a:t/>
            </a:r>
            <a:br>
              <a:rPr lang="da-DK" b="0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1800" b="0" dirty="0" smtClean="0"/>
              <a:t>Udvider blodkarrene </a:t>
            </a:r>
          </a:p>
          <a:p>
            <a:pPr>
              <a:lnSpc>
                <a:spcPct val="150000"/>
              </a:lnSpc>
            </a:pPr>
            <a:r>
              <a:rPr lang="da-DK" sz="1800" b="0" dirty="0"/>
              <a:t>S</a:t>
            </a:r>
            <a:r>
              <a:rPr lang="da-DK" sz="1800" b="0" dirty="0" smtClean="0"/>
              <a:t>ænker hjertefrekvensen</a:t>
            </a:r>
          </a:p>
          <a:p>
            <a:pPr>
              <a:lnSpc>
                <a:spcPct val="150000"/>
              </a:lnSpc>
            </a:pPr>
            <a:r>
              <a:rPr lang="da-DK" sz="1800" b="0" dirty="0"/>
              <a:t>D</a:t>
            </a:r>
            <a:r>
              <a:rPr lang="da-DK" sz="1800" b="0" dirty="0" smtClean="0"/>
              <a:t>æmper </a:t>
            </a:r>
            <a:r>
              <a:rPr lang="da-DK" sz="1800" b="0" dirty="0"/>
              <a:t>kraften af hjerteslagene. </a:t>
            </a:r>
            <a:endParaRPr lang="da-DK" sz="1800" b="0" dirty="0" smtClean="0"/>
          </a:p>
          <a:p>
            <a:pPr lvl="1">
              <a:lnSpc>
                <a:spcPct val="150000"/>
              </a:lnSpc>
            </a:pPr>
            <a:r>
              <a:rPr lang="da-DK" sz="1600" b="0" dirty="0" smtClean="0"/>
              <a:t>Dette </a:t>
            </a:r>
            <a:r>
              <a:rPr lang="da-DK" sz="1600" b="0" dirty="0"/>
              <a:t>giver reduceret belastning af hjertet og bedre blodtilførslen gennem de mindre blodårer</a:t>
            </a:r>
            <a:r>
              <a:rPr lang="da-DK" sz="1600" b="0" dirty="0" smtClean="0"/>
              <a:t>.</a:t>
            </a:r>
            <a:endParaRPr lang="da-DK" sz="1800" b="0" dirty="0" smtClean="0"/>
          </a:p>
          <a:p>
            <a:pPr>
              <a:lnSpc>
                <a:spcPct val="150000"/>
              </a:lnSpc>
            </a:pPr>
            <a:endParaRPr lang="da-DK" sz="1800" b="0" dirty="0" smtClean="0"/>
          </a:p>
          <a:p>
            <a:pPr>
              <a:lnSpc>
                <a:spcPct val="150000"/>
              </a:lnSpc>
            </a:pPr>
            <a:r>
              <a:rPr lang="da-DK" sz="1800" b="0" dirty="0" smtClean="0"/>
              <a:t>Almindelige </a:t>
            </a:r>
            <a:r>
              <a:rPr lang="da-DK" sz="1800" b="0" dirty="0"/>
              <a:t>bivirkninger </a:t>
            </a:r>
            <a:endParaRPr lang="da-DK" sz="1800" b="0" dirty="0" smtClean="0"/>
          </a:p>
          <a:p>
            <a:pPr lvl="1">
              <a:lnSpc>
                <a:spcPct val="150000"/>
              </a:lnSpc>
            </a:pPr>
            <a:r>
              <a:rPr lang="da-DK" sz="1600" dirty="0"/>
              <a:t>S</a:t>
            </a:r>
            <a:r>
              <a:rPr lang="da-DK" sz="1600" b="0" dirty="0" smtClean="0"/>
              <a:t>vimmelhed </a:t>
            </a:r>
            <a:r>
              <a:rPr lang="da-DK" sz="1600" b="0" dirty="0"/>
              <a:t>og besvimelsestendens, hovedpine, kvalme, rødme, væskeophobning omkring læggene, hjertebanken og eventuel langsom hjerterytme. </a:t>
            </a:r>
            <a:endParaRPr lang="da-DK" sz="1600" b="0" dirty="0" smtClean="0"/>
          </a:p>
          <a:p>
            <a:pPr lvl="1">
              <a:lnSpc>
                <a:spcPct val="150000"/>
              </a:lnSpc>
            </a:pPr>
            <a:r>
              <a:rPr lang="da-DK" sz="1600" b="0" dirty="0" smtClean="0"/>
              <a:t>Tendens </a:t>
            </a:r>
            <a:r>
              <a:rPr lang="da-DK" sz="1600" b="0" dirty="0"/>
              <a:t>til hævede lægge ses hos ca. 10%, og kan modvirkes ved at tage medicinen ved sengetid i stedet for om morgenen</a:t>
            </a:r>
            <a:r>
              <a:rPr lang="da-DK" sz="1600" b="0" dirty="0" smtClean="0"/>
              <a:t>.</a:t>
            </a:r>
            <a:endParaRPr lang="da-DK" sz="16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1595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392016" cy="287338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da-DK" altLang="da-DK" sz="900" dirty="0" smtClean="0"/>
              <a:t>Ilan Raymond - Forhøjet blodtryk og virkningerne af et sådan</a:t>
            </a:r>
            <a:endParaRPr lang="da-DK" altLang="da-DK" sz="900" dirty="0"/>
          </a:p>
        </p:txBody>
      </p:sp>
      <p:sp>
        <p:nvSpPr>
          <p:cNvPr id="2253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da-DK" altLang="da-DK" sz="2300" dirty="0" smtClean="0"/>
              <a:t>Åreforkalkning (forsnævring)</a:t>
            </a:r>
            <a:br>
              <a:rPr lang="da-DK" altLang="da-DK" sz="2300" dirty="0" smtClean="0"/>
            </a:br>
            <a:r>
              <a:rPr lang="da-DK" altLang="da-DK" sz="2300" dirty="0" smtClean="0"/>
              <a:t>årsager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99592" y="1504210"/>
            <a:ext cx="3443228" cy="451707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alpha val="75000"/>
              </a:schemeClr>
            </a:glow>
          </a:effec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lvl="1">
              <a:buFont typeface="Arial" pitchFamily="34" charset="0"/>
              <a:buChar char="•"/>
              <a:defRPr/>
            </a:pPr>
            <a:endParaRPr lang="da-DK" altLang="da-DK" b="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a-DK" altLang="da-DK" b="0" dirty="0" smtClean="0">
                <a:latin typeface="+mn-lt"/>
              </a:rPr>
              <a:t> Rygning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da-DK" altLang="da-DK" b="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a-DK" altLang="da-DK" b="0" dirty="0" smtClean="0">
                <a:latin typeface="+mn-lt"/>
              </a:rPr>
              <a:t> Forhøjet blodtryk - </a:t>
            </a:r>
            <a:r>
              <a:rPr lang="da-DK" altLang="da-DK" b="0" dirty="0" err="1" smtClean="0">
                <a:latin typeface="+mn-lt"/>
              </a:rPr>
              <a:t>hypertension</a:t>
            </a:r>
            <a:endParaRPr lang="da-DK" altLang="da-DK" b="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da-DK" altLang="da-DK" b="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a-DK" altLang="da-DK" b="0" dirty="0" smtClean="0">
                <a:latin typeface="+mn-lt"/>
              </a:rPr>
              <a:t> Sukkersyge, </a:t>
            </a:r>
          </a:p>
          <a:p>
            <a:pPr lvl="1">
              <a:defRPr/>
            </a:pPr>
            <a:r>
              <a:rPr lang="da-DK" altLang="da-DK" b="0" dirty="0">
                <a:latin typeface="+mn-lt"/>
              </a:rPr>
              <a:t>	</a:t>
            </a:r>
            <a:r>
              <a:rPr lang="da-DK" altLang="da-DK" b="0" dirty="0" smtClean="0">
                <a:latin typeface="+mn-lt"/>
              </a:rPr>
              <a:t>type 2 diabetes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da-DK" altLang="da-DK" b="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a-DK" altLang="da-DK" b="0" dirty="0" smtClean="0">
                <a:latin typeface="+mn-lt"/>
              </a:rPr>
              <a:t> Manglende  </a:t>
            </a:r>
          </a:p>
          <a:p>
            <a:pPr lvl="1">
              <a:defRPr/>
            </a:pPr>
            <a:r>
              <a:rPr lang="da-DK" altLang="da-DK" b="0" dirty="0">
                <a:latin typeface="+mn-lt"/>
              </a:rPr>
              <a:t>	</a:t>
            </a:r>
            <a:r>
              <a:rPr lang="da-DK" altLang="da-DK" b="0" dirty="0" smtClean="0">
                <a:latin typeface="+mn-lt"/>
              </a:rPr>
              <a:t>motion</a:t>
            </a:r>
          </a:p>
          <a:p>
            <a:pPr lvl="1">
              <a:buFont typeface="Arial" pitchFamily="34" charset="0"/>
              <a:buChar char="•"/>
              <a:defRPr/>
            </a:pPr>
            <a:endParaRPr lang="da-DK" altLang="da-DK" b="0" dirty="0" smtClean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88024" y="1489611"/>
            <a:ext cx="3384376" cy="453167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alpha val="75000"/>
              </a:schemeClr>
            </a:glow>
          </a:effec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lvl="1">
              <a:buFontTx/>
              <a:buChar char="•"/>
              <a:defRPr/>
            </a:pPr>
            <a:endParaRPr lang="da-DK" altLang="da-DK" b="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da-DK" altLang="da-DK" b="0" dirty="0" smtClean="0">
                <a:latin typeface="+mn-lt"/>
              </a:rPr>
              <a:t>Forhøjet kolesterol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da-DK" altLang="da-DK" b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da-DK" altLang="da-DK" b="0" dirty="0" smtClean="0">
                <a:latin typeface="+mn-lt"/>
              </a:rPr>
              <a:t>Kost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da-DK" altLang="da-DK" b="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da-DK" altLang="da-DK" b="0" dirty="0" smtClean="0">
                <a:latin typeface="+mn-lt"/>
              </a:rPr>
              <a:t>Stress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da-DK" altLang="da-DK" b="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da-DK" altLang="da-DK" b="0" dirty="0" smtClean="0">
                <a:latin typeface="+mn-lt"/>
              </a:rPr>
              <a:t>Køn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da-DK" altLang="da-DK" b="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da-DK" altLang="da-DK" b="0" dirty="0" smtClean="0">
                <a:latin typeface="+mn-lt"/>
              </a:rPr>
              <a:t>Arvelighed</a:t>
            </a:r>
          </a:p>
          <a:p>
            <a:pPr lvl="1">
              <a:defRPr/>
            </a:pPr>
            <a:endParaRPr lang="da-DK" altLang="da-DK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00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Angiotensin</a:t>
            </a:r>
            <a:r>
              <a:rPr lang="da-DK" dirty="0"/>
              <a:t> 2-blokkere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a-DK" b="0" dirty="0" err="1" smtClean="0"/>
              <a:t>Angiotensin</a:t>
            </a:r>
            <a:r>
              <a:rPr lang="da-DK" b="0" dirty="0" smtClean="0"/>
              <a:t> </a:t>
            </a:r>
            <a:r>
              <a:rPr lang="da-DK" b="0" dirty="0"/>
              <a:t>2-blokkere ligner ACE-hæmmerne meget. </a:t>
            </a:r>
            <a:endParaRPr lang="da-DK" b="0" dirty="0" smtClean="0"/>
          </a:p>
          <a:p>
            <a:pPr lvl="1">
              <a:lnSpc>
                <a:spcPct val="200000"/>
              </a:lnSpc>
            </a:pPr>
            <a:r>
              <a:rPr lang="da-DK" sz="1800" b="0" dirty="0" smtClean="0"/>
              <a:t>Virkningen </a:t>
            </a:r>
            <a:r>
              <a:rPr lang="da-DK" sz="1800" b="0" dirty="0"/>
              <a:t>mod højt blodtryk er god. </a:t>
            </a:r>
            <a:endParaRPr lang="da-DK" sz="1800" b="0" dirty="0" smtClean="0"/>
          </a:p>
          <a:p>
            <a:pPr lvl="1">
              <a:lnSpc>
                <a:spcPct val="200000"/>
              </a:lnSpc>
            </a:pPr>
            <a:r>
              <a:rPr lang="da-DK" sz="1800" b="0" dirty="0" smtClean="0"/>
              <a:t>Bivirkninger </a:t>
            </a:r>
            <a:r>
              <a:rPr lang="da-DK" sz="1800" b="0" dirty="0"/>
              <a:t>er mere sjældne end ved brug af </a:t>
            </a:r>
            <a:r>
              <a:rPr lang="da-DK" sz="1800" b="0" dirty="0" smtClean="0"/>
              <a:t>ACE-</a:t>
            </a:r>
            <a:r>
              <a:rPr lang="da-DK" sz="1800" b="0" dirty="0" err="1" smtClean="0"/>
              <a:t>hæmmere</a:t>
            </a:r>
            <a:r>
              <a:rPr lang="da-DK" sz="1800" b="0" dirty="0" smtClean="0"/>
              <a:t> </a:t>
            </a:r>
          </a:p>
          <a:p>
            <a:pPr lvl="1">
              <a:lnSpc>
                <a:spcPct val="200000"/>
              </a:lnSpc>
            </a:pPr>
            <a:r>
              <a:rPr lang="da-DK" sz="1800" b="0" dirty="0"/>
              <a:t>P</a:t>
            </a:r>
            <a:r>
              <a:rPr lang="da-DK" sz="1800" b="0" dirty="0" smtClean="0"/>
              <a:t>risen højere</a:t>
            </a:r>
          </a:p>
          <a:p>
            <a:pPr lvl="1">
              <a:lnSpc>
                <a:spcPct val="200000"/>
              </a:lnSpc>
            </a:pPr>
            <a:r>
              <a:rPr lang="da-DK" sz="1800" b="0" dirty="0"/>
              <a:t>L</a:t>
            </a:r>
            <a:r>
              <a:rPr lang="da-DK" sz="1800" b="0" dirty="0" smtClean="0"/>
              <a:t>igesom </a:t>
            </a:r>
            <a:r>
              <a:rPr lang="da-DK" sz="1800" b="0" dirty="0"/>
              <a:t>ACE-hæmmerne specielt nyttige ved </a:t>
            </a:r>
            <a:endParaRPr lang="da-DK" sz="1800" b="0" dirty="0" smtClean="0"/>
          </a:p>
          <a:p>
            <a:pPr lvl="2">
              <a:lnSpc>
                <a:spcPct val="200000"/>
              </a:lnSpc>
            </a:pPr>
            <a:r>
              <a:rPr lang="da-DK" sz="1600" b="0" dirty="0" smtClean="0"/>
              <a:t>diabetes </a:t>
            </a:r>
            <a:r>
              <a:rPr lang="da-DK" sz="1600" b="0" dirty="0"/>
              <a:t>og kronisk </a:t>
            </a:r>
            <a:r>
              <a:rPr lang="da-DK" sz="1600" b="0" dirty="0" smtClean="0"/>
              <a:t>nyresygdom</a:t>
            </a:r>
            <a:endParaRPr lang="da-DK" sz="1600" b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861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Beta-</a:t>
            </a:r>
            <a:r>
              <a:rPr lang="da-DK" dirty="0" err="1"/>
              <a:t>blokkere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0" dirty="0" smtClean="0"/>
              <a:t>Reducerer </a:t>
            </a:r>
            <a:r>
              <a:rPr lang="da-DK" b="0" dirty="0"/>
              <a:t>hjertets arbejdsbelastning ved at </a:t>
            </a:r>
            <a:endParaRPr lang="da-DK" b="0" dirty="0" smtClean="0"/>
          </a:p>
          <a:p>
            <a:pPr lvl="1"/>
            <a:r>
              <a:rPr lang="da-DK" b="0" dirty="0" smtClean="0"/>
              <a:t>sænke </a:t>
            </a:r>
            <a:r>
              <a:rPr lang="da-DK" b="0" dirty="0"/>
              <a:t>hjertefrekvensen (pulsen</a:t>
            </a:r>
            <a:r>
              <a:rPr lang="da-DK" b="0" dirty="0" smtClean="0"/>
              <a:t>) </a:t>
            </a:r>
          </a:p>
          <a:p>
            <a:pPr lvl="1"/>
            <a:r>
              <a:rPr lang="da-DK" b="0" dirty="0" smtClean="0"/>
              <a:t>blodmængden </a:t>
            </a:r>
            <a:r>
              <a:rPr lang="da-DK" b="0" dirty="0"/>
              <a:t>som pumpes ud ved hvert </a:t>
            </a:r>
            <a:r>
              <a:rPr lang="da-DK" b="0" dirty="0" smtClean="0"/>
              <a:t>slag </a:t>
            </a:r>
          </a:p>
          <a:p>
            <a:pPr lvl="1"/>
            <a:r>
              <a:rPr lang="da-DK" b="0" dirty="0" smtClean="0"/>
              <a:t>sænker </a:t>
            </a:r>
            <a:r>
              <a:rPr lang="da-DK" b="0" dirty="0"/>
              <a:t>også stofskiftet i hjertemusklen. </a:t>
            </a:r>
            <a:endParaRPr lang="da-DK" b="0" dirty="0" smtClean="0"/>
          </a:p>
          <a:p>
            <a:pPr lvl="2"/>
            <a:r>
              <a:rPr lang="da-DK" b="0" dirty="0" smtClean="0"/>
              <a:t>Fører </a:t>
            </a:r>
            <a:r>
              <a:rPr lang="da-DK" b="0" dirty="0"/>
              <a:t>til reduceret blodtryk og mindre behov for ilt til </a:t>
            </a:r>
            <a:r>
              <a:rPr lang="da-DK" b="0" dirty="0" smtClean="0"/>
              <a:t>hjertemusklen </a:t>
            </a:r>
          </a:p>
          <a:p>
            <a:pPr lvl="1"/>
            <a:r>
              <a:rPr lang="da-DK" b="0" dirty="0" smtClean="0"/>
              <a:t>medfører </a:t>
            </a:r>
            <a:r>
              <a:rPr lang="da-DK" b="0" dirty="0"/>
              <a:t>også, at den fysiske præstationsevne bliver noget dårligere.</a:t>
            </a:r>
          </a:p>
          <a:p>
            <a:pPr lvl="1"/>
            <a:r>
              <a:rPr lang="da-DK" b="0" dirty="0" smtClean="0"/>
              <a:t>Reducerer </a:t>
            </a:r>
            <a:r>
              <a:rPr lang="da-DK" b="0" dirty="0"/>
              <a:t>nemlig risikoen for nye infarkter. </a:t>
            </a:r>
            <a:endParaRPr lang="da-DK" b="0" dirty="0" smtClean="0"/>
          </a:p>
          <a:p>
            <a:pPr lvl="1"/>
            <a:r>
              <a:rPr lang="da-DK" dirty="0"/>
              <a:t>G</a:t>
            </a:r>
            <a:r>
              <a:rPr lang="da-DK" b="0" dirty="0" smtClean="0"/>
              <a:t>od </a:t>
            </a:r>
            <a:r>
              <a:rPr lang="da-DK" b="0" dirty="0"/>
              <a:t>effekt mod angina</a:t>
            </a:r>
            <a:r>
              <a:rPr lang="da-DK" b="0" u="sng" dirty="0"/>
              <a:t> </a:t>
            </a:r>
            <a:r>
              <a:rPr lang="da-DK" b="0" dirty="0"/>
              <a:t>pectoris ("hjertekrampe</a:t>
            </a:r>
            <a:r>
              <a:rPr lang="da-DK" b="0" dirty="0" smtClean="0"/>
              <a:t>").</a:t>
            </a:r>
          </a:p>
          <a:p>
            <a:pPr lvl="1"/>
            <a:r>
              <a:rPr lang="da-DK" dirty="0" smtClean="0"/>
              <a:t>Vigtige i behandlingen af </a:t>
            </a:r>
          </a:p>
          <a:p>
            <a:pPr lvl="2"/>
            <a:r>
              <a:rPr lang="da-DK" dirty="0" smtClean="0"/>
              <a:t>Hjertesvigt</a:t>
            </a:r>
          </a:p>
          <a:p>
            <a:pPr lvl="2"/>
            <a:r>
              <a:rPr lang="da-DK" dirty="0" smtClean="0"/>
              <a:t>Atrieflimren</a:t>
            </a:r>
          </a:p>
          <a:p>
            <a:pPr lvl="1"/>
            <a:endParaRPr lang="da-DK" b="0" dirty="0" smtClean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Ilan Raymond - Forhøjet blodtryk og virkningerne af et sådan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42443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Beta-</a:t>
            </a:r>
            <a:r>
              <a:rPr lang="da-DK" dirty="0" err="1" smtClean="0"/>
              <a:t>blokkere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1600" b="0" dirty="0"/>
              <a:t>De senere år </a:t>
            </a:r>
            <a:r>
              <a:rPr lang="da-DK" sz="1600" b="0" dirty="0" smtClean="0"/>
              <a:t>fået en </a:t>
            </a:r>
            <a:r>
              <a:rPr lang="da-DK" sz="1600" b="0" dirty="0"/>
              <a:t>mere usikker plads i behandlingen af højt blodtryk, og de bruges mindre end før.</a:t>
            </a:r>
          </a:p>
          <a:p>
            <a:pPr lvl="1">
              <a:lnSpc>
                <a:spcPct val="150000"/>
              </a:lnSpc>
            </a:pPr>
            <a:r>
              <a:rPr lang="da-DK" sz="1400" b="0" dirty="0" smtClean="0"/>
              <a:t>Forsigtighed ved</a:t>
            </a:r>
          </a:p>
          <a:p>
            <a:pPr lvl="2">
              <a:lnSpc>
                <a:spcPct val="150000"/>
              </a:lnSpc>
            </a:pPr>
            <a:r>
              <a:rPr lang="da-DK" sz="1200" b="0" dirty="0" smtClean="0"/>
              <a:t>diabetes</a:t>
            </a:r>
          </a:p>
          <a:p>
            <a:pPr lvl="2">
              <a:lnSpc>
                <a:spcPct val="150000"/>
              </a:lnSpc>
            </a:pPr>
            <a:r>
              <a:rPr lang="da-DK" sz="1200" b="0" dirty="0" smtClean="0"/>
              <a:t>astma</a:t>
            </a:r>
          </a:p>
          <a:p>
            <a:pPr lvl="2">
              <a:lnSpc>
                <a:spcPct val="150000"/>
              </a:lnSpc>
            </a:pPr>
            <a:r>
              <a:rPr lang="da-DK" sz="1200" b="0" dirty="0" smtClean="0"/>
              <a:t>hjertesvigt </a:t>
            </a:r>
          </a:p>
          <a:p>
            <a:pPr lvl="2">
              <a:lnSpc>
                <a:spcPct val="150000"/>
              </a:lnSpc>
            </a:pPr>
            <a:r>
              <a:rPr lang="da-DK" sz="1200" b="0" dirty="0" smtClean="0"/>
              <a:t>enkelte </a:t>
            </a:r>
            <a:r>
              <a:rPr lang="da-DK" sz="1200" b="0" dirty="0"/>
              <a:t>hjerterytmeforstyrrelser.</a:t>
            </a:r>
          </a:p>
          <a:p>
            <a:pPr lvl="1">
              <a:lnSpc>
                <a:spcPct val="150000"/>
              </a:lnSpc>
            </a:pPr>
            <a:r>
              <a:rPr lang="da-DK" sz="1400" b="0" dirty="0" smtClean="0"/>
              <a:t>Effekten </a:t>
            </a:r>
            <a:r>
              <a:rPr lang="da-DK" sz="1400" b="0" dirty="0"/>
              <a:t>aftager med alderen. </a:t>
            </a:r>
            <a:endParaRPr lang="da-DK" sz="1400" b="0" dirty="0" smtClean="0"/>
          </a:p>
          <a:p>
            <a:pPr lvl="1">
              <a:lnSpc>
                <a:spcPct val="150000"/>
              </a:lnSpc>
            </a:pPr>
            <a:r>
              <a:rPr lang="da-DK" sz="1400" b="0" dirty="0" smtClean="0"/>
              <a:t>Bivirkningerne </a:t>
            </a:r>
            <a:r>
              <a:rPr lang="da-DK" sz="1400" b="0" dirty="0"/>
              <a:t>Muskeltræthed ved anstrengelser, kolde hænder og fødder, samt træthed. Impotens</a:t>
            </a:r>
            <a:r>
              <a:rPr lang="da-DK" sz="1400" b="0" dirty="0" smtClean="0"/>
              <a:t>. </a:t>
            </a:r>
          </a:p>
          <a:p>
            <a:pPr lvl="1">
              <a:lnSpc>
                <a:spcPct val="150000"/>
              </a:lnSpc>
            </a:pPr>
            <a:r>
              <a:rPr lang="da-DK" sz="1400" b="1" smtClean="0"/>
              <a:t>Man må ikke</a:t>
            </a:r>
            <a:r>
              <a:rPr lang="da-DK" sz="1400" b="0" smtClean="0"/>
              <a:t> </a:t>
            </a:r>
            <a:r>
              <a:rPr lang="da-DK" sz="1400" b="0" dirty="0"/>
              <a:t>stopper brat med beta-</a:t>
            </a:r>
            <a:r>
              <a:rPr lang="da-DK" sz="1400" b="0" dirty="0" err="1"/>
              <a:t>blokkere</a:t>
            </a:r>
            <a:r>
              <a:rPr lang="da-DK" sz="1400" b="0" dirty="0"/>
              <a:t>. </a:t>
            </a:r>
            <a:endParaRPr lang="da-DK" sz="1400" b="0" dirty="0" smtClean="0"/>
          </a:p>
          <a:p>
            <a:pPr lvl="2">
              <a:lnSpc>
                <a:spcPct val="150000"/>
              </a:lnSpc>
            </a:pPr>
            <a:r>
              <a:rPr lang="da-DK" sz="1200" b="0" dirty="0" smtClean="0"/>
              <a:t>Nedtrapningen </a:t>
            </a:r>
            <a:r>
              <a:rPr lang="da-DK" sz="1200" b="0" dirty="0"/>
              <a:t>skal ske gradvist over flere uger og kun i samråd med lægen. For hurtig nedtrapning kan i nogle tilfælde resultere i alvorlige konsekvenser, såsom stigende blodtryk, hjerteinfarkt eller hjerneblødning</a:t>
            </a:r>
            <a:r>
              <a:rPr lang="da-DK" sz="1200" b="0" dirty="0" smtClean="0"/>
              <a:t>.</a:t>
            </a:r>
            <a:endParaRPr lang="da-DK" sz="1200" b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031976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804132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være første valg som blodtryksnedsættende lægemiddel?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b="0" dirty="0" smtClean="0"/>
              <a:t>De </a:t>
            </a:r>
            <a:r>
              <a:rPr lang="da-DK" sz="1800" b="0" dirty="0"/>
              <a:t>fire stofgrupper: </a:t>
            </a:r>
            <a:endParaRPr lang="da-DK" sz="1800" b="0" dirty="0" smtClean="0"/>
          </a:p>
          <a:p>
            <a:pPr lvl="1"/>
            <a:r>
              <a:rPr lang="da-DK" sz="1800" b="0" dirty="0" smtClean="0"/>
              <a:t>Vanddrivende </a:t>
            </a:r>
            <a:r>
              <a:rPr lang="da-DK" sz="1800" b="0" dirty="0"/>
              <a:t>stoffer, ACE-</a:t>
            </a:r>
            <a:r>
              <a:rPr lang="da-DK" sz="1800" b="0" dirty="0" err="1"/>
              <a:t>hæmmere</a:t>
            </a:r>
            <a:r>
              <a:rPr lang="da-DK" sz="1800" b="0" dirty="0"/>
              <a:t>, calciumblokkere og </a:t>
            </a:r>
            <a:r>
              <a:rPr lang="da-DK" sz="1800" b="0" dirty="0" err="1"/>
              <a:t>angiotensin</a:t>
            </a:r>
            <a:r>
              <a:rPr lang="da-DK" sz="1800" b="0" dirty="0"/>
              <a:t> II-</a:t>
            </a:r>
            <a:r>
              <a:rPr lang="da-DK" sz="1800" b="0" dirty="0" err="1"/>
              <a:t>blokkere</a:t>
            </a:r>
            <a:r>
              <a:rPr lang="da-DK" sz="1800" b="0" dirty="0"/>
              <a:t> er </a:t>
            </a:r>
            <a:endParaRPr lang="da-DK" sz="1800" b="0" dirty="0" smtClean="0"/>
          </a:p>
          <a:p>
            <a:pPr lvl="2"/>
            <a:r>
              <a:rPr lang="da-DK" sz="1600" b="0" dirty="0" smtClean="0"/>
              <a:t>ligeværdige </a:t>
            </a:r>
            <a:r>
              <a:rPr lang="da-DK" sz="1600" b="0" dirty="0"/>
              <a:t>som </a:t>
            </a:r>
            <a:r>
              <a:rPr lang="da-DK" sz="1600" b="0" dirty="0" smtClean="0"/>
              <a:t>førstevalg</a:t>
            </a:r>
          </a:p>
          <a:p>
            <a:pPr lvl="2"/>
            <a:r>
              <a:rPr lang="da-DK" sz="1600" b="0" dirty="0" smtClean="0"/>
              <a:t>giver </a:t>
            </a:r>
            <a:r>
              <a:rPr lang="da-DK" sz="1600" b="0" dirty="0"/>
              <a:t>nogenlunde samme blodtryksnedsættelse. </a:t>
            </a:r>
            <a:endParaRPr lang="da-DK" sz="1600" b="0" dirty="0" smtClean="0"/>
          </a:p>
          <a:p>
            <a:endParaRPr lang="da-DK" sz="1800" b="0" dirty="0" smtClean="0"/>
          </a:p>
          <a:p>
            <a:r>
              <a:rPr lang="da-DK" sz="1800" b="0" dirty="0" smtClean="0"/>
              <a:t>Hos </a:t>
            </a:r>
            <a:r>
              <a:rPr lang="da-DK" sz="1800" b="0" dirty="0"/>
              <a:t>ældre </a:t>
            </a:r>
            <a:r>
              <a:rPr lang="da-DK" sz="1800" b="0" dirty="0" smtClean="0"/>
              <a:t>patienter</a:t>
            </a:r>
          </a:p>
          <a:p>
            <a:pPr lvl="1"/>
            <a:r>
              <a:rPr lang="da-DK" sz="1800" b="0" dirty="0" smtClean="0"/>
              <a:t>Tendens </a:t>
            </a:r>
            <a:r>
              <a:rPr lang="da-DK" sz="1800" b="0" dirty="0"/>
              <a:t>til at foretrække vanddrivende stoffer og </a:t>
            </a:r>
            <a:r>
              <a:rPr lang="da-DK" sz="1800" b="0" dirty="0" smtClean="0"/>
              <a:t>calciumblokkere </a:t>
            </a:r>
          </a:p>
          <a:p>
            <a:endParaRPr lang="da-DK" sz="1800" b="0" dirty="0" smtClean="0"/>
          </a:p>
          <a:p>
            <a:r>
              <a:rPr lang="da-DK" sz="1800" b="0" dirty="0" smtClean="0"/>
              <a:t>Til </a:t>
            </a:r>
            <a:r>
              <a:rPr lang="da-DK" sz="1800" b="0" dirty="0"/>
              <a:t>yngre</a:t>
            </a:r>
            <a:endParaRPr lang="da-DK" sz="1800" b="0" dirty="0" smtClean="0"/>
          </a:p>
          <a:p>
            <a:pPr lvl="1"/>
            <a:r>
              <a:rPr lang="da-DK" sz="1800" b="0" dirty="0" smtClean="0"/>
              <a:t>ACE-</a:t>
            </a:r>
            <a:r>
              <a:rPr lang="da-DK" sz="1800" b="0" dirty="0" err="1" smtClean="0"/>
              <a:t>hæmmere</a:t>
            </a:r>
            <a:r>
              <a:rPr lang="da-DK" sz="1800" b="0" dirty="0" smtClean="0"/>
              <a:t> </a:t>
            </a:r>
            <a:r>
              <a:rPr lang="da-DK" sz="1800" b="0" dirty="0"/>
              <a:t>og </a:t>
            </a:r>
            <a:r>
              <a:rPr lang="da-DK" sz="1800" b="0" dirty="0" err="1"/>
              <a:t>angiotensin</a:t>
            </a:r>
            <a:r>
              <a:rPr lang="da-DK" sz="1800" b="0" dirty="0"/>
              <a:t> </a:t>
            </a:r>
            <a:r>
              <a:rPr lang="da-DK" sz="1800" b="0" dirty="0" smtClean="0"/>
              <a:t>II-</a:t>
            </a:r>
            <a:r>
              <a:rPr lang="da-DK" sz="1800" b="0" dirty="0" err="1" smtClean="0"/>
              <a:t>blokkere</a:t>
            </a:r>
            <a:r>
              <a:rPr lang="da-DK" sz="1800" b="0" dirty="0" smtClean="0"/>
              <a:t>. </a:t>
            </a:r>
          </a:p>
          <a:p>
            <a:pPr lvl="1"/>
            <a:endParaRPr lang="da-DK" sz="1800" dirty="0"/>
          </a:p>
          <a:p>
            <a:r>
              <a:rPr lang="da-DK" sz="1800" b="0" dirty="0" smtClean="0"/>
              <a:t>Ved </a:t>
            </a:r>
            <a:r>
              <a:rPr lang="da-DK" sz="1800" b="0" dirty="0"/>
              <a:t>bivirkninger skiftes til andet stof eller stofgruppe.</a:t>
            </a:r>
          </a:p>
          <a:p>
            <a:endParaRPr lang="da-DK" sz="18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237632" y="6381328"/>
            <a:ext cx="3024336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421660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304800"/>
            <a:ext cx="5653062" cy="647700"/>
          </a:xfrm>
        </p:spPr>
        <p:txBody>
          <a:bodyPr/>
          <a:lstStyle/>
          <a:p>
            <a:r>
              <a:rPr lang="da-DK" dirty="0" smtClean="0"/>
              <a:t>Hjertet – kredsløbets pumpe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320008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  <p:pic>
        <p:nvPicPr>
          <p:cNvPr id="193538" name="Picture 2" descr="Billedresultat for heart systole and diast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853146" cy="31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felt 12"/>
          <p:cNvSpPr txBox="1"/>
          <p:nvPr/>
        </p:nvSpPr>
        <p:spPr>
          <a:xfrm>
            <a:off x="539552" y="5505025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latin typeface="+mn-lt"/>
              </a:rPr>
              <a:t>Systole = </a:t>
            </a:r>
            <a:r>
              <a:rPr lang="da-DK" sz="1100" dirty="0">
                <a:latin typeface="+mn-lt"/>
              </a:rPr>
              <a:t>h</a:t>
            </a:r>
            <a:r>
              <a:rPr lang="da-DK" sz="1100" dirty="0" smtClean="0">
                <a:latin typeface="+mn-lt"/>
              </a:rPr>
              <a:t>jertekamrenes sammentrækning 		diastole = hjertekamrenes udvidelse/afslapning</a:t>
            </a:r>
            <a:endParaRPr lang="da-DK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64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Hvad er blodtryk?</a:t>
            </a:r>
            <a:endParaRPr lang="da-DK" altLang="da-DK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b="0" dirty="0"/>
              <a:t>Blodtrykket er den kraft som udøves af blodet, når det flyder gennem pulsårerne. </a:t>
            </a:r>
            <a:endParaRPr lang="da-DK" b="0" dirty="0" smtClean="0"/>
          </a:p>
          <a:p>
            <a:pPr lvl="1">
              <a:lnSpc>
                <a:spcPct val="150000"/>
              </a:lnSpc>
            </a:pPr>
            <a:endParaRPr lang="da-DK" b="0" dirty="0" smtClean="0"/>
          </a:p>
          <a:p>
            <a:pPr lvl="1">
              <a:lnSpc>
                <a:spcPct val="150000"/>
              </a:lnSpc>
            </a:pPr>
            <a:r>
              <a:rPr lang="da-DK" sz="1800" b="0" dirty="0" smtClean="0"/>
              <a:t>Blodtryk </a:t>
            </a:r>
            <a:r>
              <a:rPr lang="da-DK" sz="1800" b="0" dirty="0"/>
              <a:t>angives med to tal adskilt af en skråstreg. </a:t>
            </a:r>
            <a:endParaRPr lang="da-DK" sz="1800" b="0" dirty="0" smtClean="0"/>
          </a:p>
          <a:p>
            <a:pPr lvl="1">
              <a:lnSpc>
                <a:spcPct val="150000"/>
              </a:lnSpc>
            </a:pPr>
            <a:endParaRPr lang="da-DK" sz="1800" b="0" dirty="0" smtClean="0"/>
          </a:p>
          <a:p>
            <a:pPr lvl="1">
              <a:lnSpc>
                <a:spcPct val="150000"/>
              </a:lnSpc>
            </a:pPr>
            <a:r>
              <a:rPr lang="da-DK" sz="1800" b="0" dirty="0" smtClean="0"/>
              <a:t>Det </a:t>
            </a:r>
            <a:r>
              <a:rPr lang="da-DK" sz="1800" b="0" dirty="0"/>
              <a:t>øverste tal er trykket i pulsårerne (arterierne), når hjertet trækker sig sammen (det systoliske tryk). Det lave tal er trykket i pulsårerne mellem hjerteslagene (det diastoliske tryk</a:t>
            </a:r>
            <a:r>
              <a:rPr lang="da-DK" sz="1800" b="0" dirty="0" smtClean="0"/>
              <a:t>).</a:t>
            </a:r>
          </a:p>
          <a:p>
            <a:pPr marL="344487" lvl="1" indent="0">
              <a:lnSpc>
                <a:spcPct val="150000"/>
              </a:lnSpc>
              <a:buNone/>
            </a:pPr>
            <a:endParaRPr lang="da-DK" sz="1800" dirty="0"/>
          </a:p>
          <a:p>
            <a:pPr marL="344487" lvl="1" indent="0">
              <a:lnSpc>
                <a:spcPct val="150000"/>
              </a:lnSpc>
              <a:buNone/>
            </a:pPr>
            <a:r>
              <a:rPr lang="da-DK" altLang="da-DK" sz="1400" dirty="0" smtClean="0"/>
              <a:t>				Sundhed.dk</a:t>
            </a:r>
            <a:endParaRPr lang="da-DK" altLang="da-DK" sz="1400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103984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304800"/>
            <a:ext cx="5653062" cy="647700"/>
          </a:xfrm>
        </p:spPr>
        <p:txBody>
          <a:bodyPr/>
          <a:lstStyle/>
          <a:p>
            <a:r>
              <a:rPr lang="da-DK" dirty="0" smtClean="0"/>
              <a:t>De to blodtryksmål:</a:t>
            </a:r>
            <a:br>
              <a:rPr lang="da-DK" dirty="0" smtClean="0"/>
            </a:br>
            <a:r>
              <a:rPr lang="da-DK" sz="1800" dirty="0" smtClean="0"/>
              <a:t>Det systoliske/diastoliske blodtryk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320008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  <p:pic>
        <p:nvPicPr>
          <p:cNvPr id="193538" name="Picture 2" descr="Billedresultat for heart systole and diast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853146" cy="31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felt 12"/>
          <p:cNvSpPr txBox="1"/>
          <p:nvPr/>
        </p:nvSpPr>
        <p:spPr>
          <a:xfrm>
            <a:off x="539552" y="5505025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latin typeface="+mn-lt"/>
              </a:rPr>
              <a:t>Systole = </a:t>
            </a:r>
            <a:r>
              <a:rPr lang="da-DK" sz="1100" dirty="0">
                <a:latin typeface="+mn-lt"/>
              </a:rPr>
              <a:t>h</a:t>
            </a:r>
            <a:r>
              <a:rPr lang="da-DK" sz="1100" dirty="0" smtClean="0">
                <a:latin typeface="+mn-lt"/>
              </a:rPr>
              <a:t>jertekamrenes sammentrækning 		diastole = hjertekamrenes udvidelse/afslapning</a:t>
            </a:r>
            <a:endParaRPr lang="da-DK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17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19138" y="304800"/>
            <a:ext cx="5653062" cy="647700"/>
          </a:xfrm>
        </p:spPr>
        <p:txBody>
          <a:bodyPr/>
          <a:lstStyle/>
          <a:p>
            <a:r>
              <a:rPr lang="da-DK" dirty="0" smtClean="0"/>
              <a:t>Variation i blodtryk og puls over tid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103984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87099"/>
            <a:ext cx="8078291" cy="3897110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6300192" y="134076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>
                <a:latin typeface="+mn-lt"/>
              </a:rPr>
              <a:t>	Blodtryk</a:t>
            </a:r>
          </a:p>
          <a:p>
            <a:endParaRPr lang="da-DK" sz="1200" b="0" dirty="0">
              <a:latin typeface="+mn-lt"/>
            </a:endParaRPr>
          </a:p>
          <a:p>
            <a:r>
              <a:rPr lang="da-DK" sz="1200" b="0" dirty="0" smtClean="0">
                <a:latin typeface="+mn-lt"/>
              </a:rPr>
              <a:t>	Puls</a:t>
            </a:r>
            <a:endParaRPr lang="da-DK" sz="1200" b="0" dirty="0">
              <a:latin typeface="+mn-lt"/>
            </a:endParaRPr>
          </a:p>
        </p:txBody>
      </p:sp>
      <p:cxnSp>
        <p:nvCxnSpPr>
          <p:cNvPr id="9" name="Lige forbindelse 8"/>
          <p:cNvCxnSpPr/>
          <p:nvPr/>
        </p:nvCxnSpPr>
        <p:spPr bwMode="auto">
          <a:xfrm>
            <a:off x="6792287" y="1484784"/>
            <a:ext cx="360040" cy="0"/>
          </a:xfrm>
          <a:prstGeom prst="line">
            <a:avLst/>
          </a:prstGeom>
          <a:solidFill>
            <a:schemeClr val="tx1"/>
          </a:solidFill>
          <a:ln w="12700" cap="flat" cmpd="sng" algn="ctr">
            <a:solidFill>
              <a:srgbClr val="333CE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Ellipse 10"/>
          <p:cNvSpPr/>
          <p:nvPr/>
        </p:nvSpPr>
        <p:spPr bwMode="auto">
          <a:xfrm>
            <a:off x="6940502" y="1803962"/>
            <a:ext cx="151777" cy="11287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1" i="0" u="none" strike="noStrike" cap="none" normalizeH="0" baseline="0" smtClean="0">
              <a:ln>
                <a:noFill/>
              </a:ln>
              <a:solidFill>
                <a:srgbClr val="5F6062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99908"/>
            <a:ext cx="5986462" cy="647700"/>
          </a:xfrm>
        </p:spPr>
        <p:txBody>
          <a:bodyPr/>
          <a:lstStyle/>
          <a:p>
            <a:r>
              <a:rPr lang="da-DK" dirty="0" smtClean="0"/>
              <a:t>Forhøjet blodtryk eller </a:t>
            </a:r>
            <a:r>
              <a:rPr lang="da-DK" dirty="0" err="1" smtClean="0"/>
              <a:t>hypertension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da-DK" sz="1800" b="0" dirty="0" smtClean="0"/>
              <a:t>20-25</a:t>
            </a:r>
            <a:r>
              <a:rPr lang="da-DK" sz="1800" b="0" dirty="0"/>
              <a:t>% af voksne har forhøjet blodtryk, i de fleste tilfælde </a:t>
            </a:r>
            <a:r>
              <a:rPr lang="da-DK" sz="1800" b="0" i="1" dirty="0"/>
              <a:t>af lettere </a:t>
            </a:r>
            <a:r>
              <a:rPr lang="da-DK" sz="1800" b="0" i="1" dirty="0" smtClean="0"/>
              <a:t>grad</a:t>
            </a:r>
          </a:p>
          <a:p>
            <a:pPr marL="344487" lvl="1" indent="0">
              <a:lnSpc>
                <a:spcPct val="150000"/>
              </a:lnSpc>
              <a:buNone/>
            </a:pPr>
            <a:endParaRPr lang="da-DK" sz="1800" b="0" i="1" dirty="0"/>
          </a:p>
          <a:p>
            <a:pPr lvl="1">
              <a:lnSpc>
                <a:spcPct val="150000"/>
              </a:lnSpc>
            </a:pPr>
            <a:r>
              <a:rPr lang="da-DK" sz="1800" b="0" dirty="0"/>
              <a:t>Grænsen mellem normalt og forhøjet blodtryk er ikke skarp, men er fastsat til </a:t>
            </a:r>
            <a:r>
              <a:rPr lang="da-DK" sz="1800" b="0" i="1" dirty="0" smtClean="0"/>
              <a:t>140/90</a:t>
            </a:r>
          </a:p>
          <a:p>
            <a:pPr marL="344487" lvl="1" indent="0">
              <a:lnSpc>
                <a:spcPct val="150000"/>
              </a:lnSpc>
              <a:buNone/>
            </a:pPr>
            <a:endParaRPr lang="da-DK" sz="1800" b="0" i="1" dirty="0"/>
          </a:p>
          <a:p>
            <a:pPr lvl="1">
              <a:lnSpc>
                <a:spcPct val="150000"/>
              </a:lnSpc>
            </a:pPr>
            <a:r>
              <a:rPr lang="da-DK" sz="1800" b="0" dirty="0"/>
              <a:t>Hos næsten alle med forhøjet blodtryk er der </a:t>
            </a:r>
            <a:r>
              <a:rPr lang="da-DK" sz="1800" b="0" i="1" dirty="0"/>
              <a:t>ingen kendt </a:t>
            </a:r>
            <a:r>
              <a:rPr lang="da-DK" sz="1800" b="0" i="1" dirty="0" smtClean="0"/>
              <a:t>årsag</a:t>
            </a:r>
          </a:p>
          <a:p>
            <a:pPr marL="344487" lvl="1" indent="0">
              <a:lnSpc>
                <a:spcPct val="150000"/>
              </a:lnSpc>
              <a:buNone/>
            </a:pPr>
            <a:endParaRPr lang="da-DK" sz="1800" b="0" i="1" dirty="0"/>
          </a:p>
          <a:p>
            <a:pPr lvl="1">
              <a:lnSpc>
                <a:spcPct val="150000"/>
              </a:lnSpc>
            </a:pPr>
            <a:r>
              <a:rPr lang="da-DK" sz="1800" b="0" dirty="0"/>
              <a:t>Man har som regel </a:t>
            </a:r>
            <a:r>
              <a:rPr lang="da-DK" sz="1800" b="0" i="1" dirty="0"/>
              <a:t>ikke symptomer </a:t>
            </a:r>
            <a:r>
              <a:rPr lang="da-DK" sz="1800" b="0" dirty="0"/>
              <a:t>på det forhøjede blodtryk, men det giver øget risiko for </a:t>
            </a:r>
            <a:r>
              <a:rPr lang="da-DK" sz="1800" b="0" i="1" dirty="0"/>
              <a:t>apopleksi og blodprop i </a:t>
            </a:r>
            <a:r>
              <a:rPr lang="da-DK" sz="1800" b="0" i="1" dirty="0" smtClean="0"/>
              <a:t>hjertet</a:t>
            </a:r>
            <a:endParaRPr lang="da-DK" sz="1800" b="0" i="1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103984" cy="287338"/>
          </a:xfrm>
        </p:spPr>
        <p:txBody>
          <a:bodyPr/>
          <a:lstStyle/>
          <a:p>
            <a:r>
              <a:rPr lang="da-DK" altLang="da-DK" dirty="0" smtClean="0"/>
              <a:t>Ilan Raymond - Forhøjet blodtryk og virkningerne af et sådan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3271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Sjælland_skabelon">
  <a:themeElements>
    <a:clrScheme name="Region Sjælland_skabelon 10">
      <a:dk1>
        <a:srgbClr val="3DAAC8"/>
      </a:dk1>
      <a:lt1>
        <a:srgbClr val="FFFFFF"/>
      </a:lt1>
      <a:dk2>
        <a:srgbClr val="5F6062"/>
      </a:dk2>
      <a:lt2>
        <a:srgbClr val="969696"/>
      </a:lt2>
      <a:accent1>
        <a:srgbClr val="256F9B"/>
      </a:accent1>
      <a:accent2>
        <a:srgbClr val="80B3C7"/>
      </a:accent2>
      <a:accent3>
        <a:srgbClr val="FFFFFF"/>
      </a:accent3>
      <a:accent4>
        <a:srgbClr val="3391AA"/>
      </a:accent4>
      <a:accent5>
        <a:srgbClr val="ACBBCB"/>
      </a:accent5>
      <a:accent6>
        <a:srgbClr val="73A2B4"/>
      </a:accent6>
      <a:hlink>
        <a:srgbClr val="2993BB"/>
      </a:hlink>
      <a:folHlink>
        <a:srgbClr val="7F99A3"/>
      </a:folHlink>
    </a:clrScheme>
    <a:fontScheme name="Region Sjælland_skabel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400" b="1" i="0" u="none" strike="noStrike" cap="none" normalizeH="0" baseline="0" smtClean="0">
            <a:ln>
              <a:noFill/>
            </a:ln>
            <a:solidFill>
              <a:srgbClr val="5F606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400" b="1" i="0" u="none" strike="noStrike" cap="none" normalizeH="0" baseline="0" smtClean="0">
            <a:ln>
              <a:noFill/>
            </a:ln>
            <a:solidFill>
              <a:srgbClr val="5F606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egion Sjælland_skabelon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 Sjælland_skabelon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 Sjælland_skabelon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 Sjælland_skabelon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 Sjælland_skabelon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 Sjælland_skabelon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 Sjælland_skabelon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 Sjælland_skabelon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 Sjælland_skabelon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 Sjælland_skabelon 10">
        <a:dk1>
          <a:srgbClr val="3DAAC8"/>
        </a:dk1>
        <a:lt1>
          <a:srgbClr val="FFFFFF"/>
        </a:lt1>
        <a:dk2>
          <a:srgbClr val="5F6062"/>
        </a:dk2>
        <a:lt2>
          <a:srgbClr val="969696"/>
        </a:lt2>
        <a:accent1>
          <a:srgbClr val="256F9B"/>
        </a:accent1>
        <a:accent2>
          <a:srgbClr val="80B3C7"/>
        </a:accent2>
        <a:accent3>
          <a:srgbClr val="FFFFFF"/>
        </a:accent3>
        <a:accent4>
          <a:srgbClr val="3391AA"/>
        </a:accent4>
        <a:accent5>
          <a:srgbClr val="ACBBCB"/>
        </a:accent5>
        <a:accent6>
          <a:srgbClr val="73A2B4"/>
        </a:accent6>
        <a:hlink>
          <a:srgbClr val="2993BB"/>
        </a:hlink>
        <a:folHlink>
          <a:srgbClr val="7F99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 Sjælland_skabel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909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Holbæk Sygehus</Template>
  <TotalTime>3711</TotalTime>
  <Words>1939</Words>
  <Application>Microsoft Office PowerPoint</Application>
  <PresentationFormat>On-screen Show (4:3)</PresentationFormat>
  <Paragraphs>388</Paragraphs>
  <Slides>43</Slides>
  <Notes>5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Region Sjælland_skabelon</vt:lpstr>
      <vt:lpstr>Slide</vt:lpstr>
      <vt:lpstr>Forhøjet blodtryk og virkningerne af et sådan  Ilan Raymond, overlæge, Holbæk Sygehus</vt:lpstr>
      <vt:lpstr>Blodets kredsløb i kroppen </vt:lpstr>
      <vt:lpstr>Hjerte-karsygdomme</vt:lpstr>
      <vt:lpstr>Åreforkalkning (forsnævring) årsager</vt:lpstr>
      <vt:lpstr>Hjertet – kredsløbets pumpe</vt:lpstr>
      <vt:lpstr>Hvad er blodtryk?</vt:lpstr>
      <vt:lpstr>De to blodtryksmål: Det systoliske/diastoliske blodtryk</vt:lpstr>
      <vt:lpstr>Variation i blodtryk og puls over tid</vt:lpstr>
      <vt:lpstr>Forhøjet blodtryk eller hypertension</vt:lpstr>
      <vt:lpstr>Forhøjet blodtryk eller hypertension</vt:lpstr>
      <vt:lpstr>Hypertension – symptomer </vt:lpstr>
      <vt:lpstr>De fastsatte blodtryksgrænser for forhøjet blodtryk af Danske hjertelægers selskab</vt:lpstr>
      <vt:lpstr>De fastsatte blodtryksgrænser for forhøjet blodtryk af Danske hjertelægers selskab</vt:lpstr>
      <vt:lpstr>Hvad kan årsagen være? </vt:lpstr>
      <vt:lpstr>Alder og forhøjet blodtryk</vt:lpstr>
      <vt:lpstr>Disponerende faktorer </vt:lpstr>
      <vt:lpstr>Forhøjet blodtryk som følge af anden sygdom </vt:lpstr>
      <vt:lpstr>Man tænke på at undersøge en anden årsag til forhøjet blodtryk, når</vt:lpstr>
      <vt:lpstr>Tilstande associerede med forhøjet blodtryk</vt:lpstr>
      <vt:lpstr>Det metaboliske kardiovaskulære syndrom: </vt:lpstr>
      <vt:lpstr>Faktorer der øger risikoen ved forhøjet blodtryk</vt:lpstr>
      <vt:lpstr>PowerPoint Presentation</vt:lpstr>
      <vt:lpstr>Skader ved forhøjet blodtryk</vt:lpstr>
      <vt:lpstr>Skader ved forhøjet blodtryk</vt:lpstr>
      <vt:lpstr>Skader ved forhøjet blodtryk</vt:lpstr>
      <vt:lpstr>Absolut 10 års risiko for</vt:lpstr>
      <vt:lpstr>Malign hypertension,  </vt:lpstr>
      <vt:lpstr>Diagnosen forhøjet blodtryk</vt:lpstr>
      <vt:lpstr>Hjemme blodtryksmålinger</vt:lpstr>
      <vt:lpstr>Døgn-blodtryksmåling</vt:lpstr>
      <vt:lpstr>Andre undersøgelser</vt:lpstr>
      <vt:lpstr>Hvad kan man selv gøre? KRAM-faktorerne</vt:lpstr>
      <vt:lpstr>Behandling</vt:lpstr>
      <vt:lpstr>Behandling</vt:lpstr>
      <vt:lpstr>Behandling</vt:lpstr>
      <vt:lpstr>Behandling</vt:lpstr>
      <vt:lpstr>Vanddrivende medicin - Diuretika </vt:lpstr>
      <vt:lpstr>ACE-hæmmere </vt:lpstr>
      <vt:lpstr>Kalcium-blokkere </vt:lpstr>
      <vt:lpstr>Angiotensin 2-blokkere </vt:lpstr>
      <vt:lpstr>Beta-blokkere </vt:lpstr>
      <vt:lpstr>Beta-blokkere</vt:lpstr>
      <vt:lpstr>Hvad skal være første valg som blodtryksnedsættende lægemiddel? </vt:lpstr>
    </vt:vector>
  </TitlesOfParts>
  <Company>Region Sjaelland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Forhøjet blodtryk og virkningerne af et sådan  Ilan Raymond, overlæge, Holbæk Sygehus</dc:title>
  <dc:creator>Ilan Esra Raymond</dc:creator>
  <cp:lastModifiedBy>Kurt Bjernemose</cp:lastModifiedBy>
  <cp:revision>54</cp:revision>
  <dcterms:created xsi:type="dcterms:W3CDTF">2017-01-29T12:29:34Z</dcterms:created>
  <dcterms:modified xsi:type="dcterms:W3CDTF">2017-02-06T17:51:52Z</dcterms:modified>
</cp:coreProperties>
</file>