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344" r:id="rId2"/>
    <p:sldId id="345" r:id="rId3"/>
    <p:sldId id="286" r:id="rId4"/>
    <p:sldId id="308" r:id="rId5"/>
    <p:sldId id="340" r:id="rId6"/>
    <p:sldId id="309" r:id="rId7"/>
    <p:sldId id="316" r:id="rId8"/>
    <p:sldId id="317" r:id="rId9"/>
    <p:sldId id="318" r:id="rId10"/>
    <p:sldId id="319" r:id="rId11"/>
    <p:sldId id="336" r:id="rId12"/>
    <p:sldId id="320" r:id="rId13"/>
    <p:sldId id="321" r:id="rId14"/>
    <p:sldId id="331" r:id="rId15"/>
    <p:sldId id="322" r:id="rId16"/>
    <p:sldId id="335" r:id="rId17"/>
    <p:sldId id="323" r:id="rId18"/>
    <p:sldId id="325" r:id="rId19"/>
    <p:sldId id="339" r:id="rId20"/>
    <p:sldId id="343" r:id="rId21"/>
    <p:sldId id="328" r:id="rId22"/>
    <p:sldId id="329" r:id="rId23"/>
    <p:sldId id="330" r:id="rId24"/>
    <p:sldId id="337" r:id="rId25"/>
    <p:sldId id="310" r:id="rId26"/>
    <p:sldId id="311" r:id="rId27"/>
    <p:sldId id="312" r:id="rId28"/>
    <p:sldId id="313" r:id="rId29"/>
    <p:sldId id="295" r:id="rId30"/>
    <p:sldId id="314" r:id="rId31"/>
    <p:sldId id="341" r:id="rId32"/>
    <p:sldId id="342" r:id="rId33"/>
    <p:sldId id="315" r:id="rId34"/>
    <p:sldId id="293" r:id="rId35"/>
  </p:sldIdLst>
  <p:sldSz cx="12192000" cy="6858000"/>
  <p:notesSz cx="6877050" cy="96567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3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5305" autoAdjust="0"/>
  </p:normalViewPr>
  <p:slideViewPr>
    <p:cSldViewPr snapToGrid="0" showGuides="1">
      <p:cViewPr varScale="1">
        <p:scale>
          <a:sx n="46" d="100"/>
          <a:sy n="46" d="100"/>
        </p:scale>
        <p:origin x="331" y="53"/>
      </p:cViewPr>
      <p:guideLst>
        <p:guide orient="horz" pos="2160"/>
        <p:guide pos="3885"/>
        <p:guide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22" y="-108"/>
      </p:cViewPr>
      <p:guideLst>
        <p:guide orient="horz" pos="304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65DF8FFE-9ABF-487A-8C23-43DB883659E9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6500"/>
            <a:ext cx="5791200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7705" y="4647317"/>
            <a:ext cx="5501640" cy="3802350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77AF1A54-1C8B-44EE-9BBC-5AD73FE8D3E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27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242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72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353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5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403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82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72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5DE91-5651-4B81-861F-790CBAB6DA3B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795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894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754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74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6056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304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082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001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76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128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2467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321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81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111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23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914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46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48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21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8258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261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82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542925" y="1206500"/>
            <a:ext cx="5791200" cy="32591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F1A54-1C8B-44EE-9BBC-5AD73FE8D3EE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78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5" y="27306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295F-1851-4E6B-A2FE-C5E2E70E5A93}" type="datetimeFigureOut">
              <a:rPr lang="da-DK" smtClean="0"/>
              <a:pPr/>
              <a:t>07-03-2020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80F6-5D4B-481D-A743-33E491FB825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redericia@hjerteforeningen.dk" TargetMode="External"/><Relationship Id="rId4" Type="http://schemas.openxmlformats.org/officeDocument/2006/relationships/hyperlink" Target="http://www.hjerteforeningen.d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boks 7"/>
          <p:cNvSpPr txBox="1"/>
          <p:nvPr/>
        </p:nvSpPr>
        <p:spPr>
          <a:xfrm>
            <a:off x="1280160" y="716289"/>
            <a:ext cx="8296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latin typeface="Bahnschrift SemiLight" pitchFamily="34" charset="0"/>
              </a:rPr>
              <a:t>		FOREBYG SMITTE</a:t>
            </a:r>
          </a:p>
          <a:p>
            <a:endParaRPr lang="da-DK" sz="3600" b="1" dirty="0">
              <a:latin typeface="Bahnschrift SemiLight" pitchFamily="34" charset="0"/>
            </a:endParaRPr>
          </a:p>
          <a:p>
            <a:endParaRPr lang="da-DK" sz="3600" b="1" dirty="0" smtClean="0">
              <a:latin typeface="Bahnschrift SemiLight" pitchFamily="34" charset="0"/>
            </a:endParaRPr>
          </a:p>
          <a:p>
            <a:pPr marL="571500" indent="-571500">
              <a:buFontTx/>
              <a:buChar char="-"/>
            </a:pPr>
            <a:r>
              <a:rPr lang="da-DK" sz="3600" b="1" dirty="0" smtClean="0">
                <a:latin typeface="Bahnschrift SemiLight" pitchFamily="34" charset="0"/>
              </a:rPr>
              <a:t>Vask hænder ofte</a:t>
            </a:r>
          </a:p>
          <a:p>
            <a:pPr marL="571500" indent="-571500">
              <a:buFontTx/>
              <a:buChar char="-"/>
            </a:pPr>
            <a:r>
              <a:rPr lang="da-DK" sz="3600" b="1" dirty="0" smtClean="0">
                <a:latin typeface="Bahnschrift SemiLight" pitchFamily="34" charset="0"/>
              </a:rPr>
              <a:t>Brug håndsprit</a:t>
            </a:r>
          </a:p>
          <a:p>
            <a:pPr marL="571500" indent="-571500">
              <a:buFontTx/>
              <a:buChar char="-"/>
            </a:pPr>
            <a:r>
              <a:rPr lang="da-DK" sz="3600" b="1" dirty="0" smtClean="0">
                <a:latin typeface="Bahnschrift SemiLight" pitchFamily="34" charset="0"/>
              </a:rPr>
              <a:t>Skal man nyse eller hoste, så gør det i et engangslommetørklæde eller i albuebøjningen</a:t>
            </a:r>
            <a:endParaRPr lang="da-DK" sz="3600" b="1" dirty="0">
              <a:latin typeface="Bahnschrift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3021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2330843" y="979008"/>
            <a:ext cx="900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>
                <a:latin typeface="Bahnschrift" pitchFamily="34" charset="0"/>
              </a:rPr>
              <a:t>Aktiviteter </a:t>
            </a:r>
            <a:r>
              <a:rPr lang="da-DK" sz="4000" b="1" dirty="0" smtClean="0">
                <a:latin typeface="Bahnschrift" pitchFamily="34" charset="0"/>
              </a:rPr>
              <a:t>Hjerteforeningen</a:t>
            </a:r>
            <a:r>
              <a:rPr lang="da-DK" sz="3600" b="1" dirty="0" smtClean="0">
                <a:latin typeface="Bahnschrift" pitchFamily="34" charset="0"/>
              </a:rPr>
              <a:t> Fredericia</a:t>
            </a:r>
            <a:endParaRPr lang="da-DK" sz="3600" b="1" dirty="0">
              <a:latin typeface="Bahnschrift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552331" y="2314426"/>
            <a:ext cx="709200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Børnebørnenes Madværksted BBM</a:t>
            </a:r>
          </a:p>
          <a:p>
            <a:pPr marL="457200" indent="-457200">
              <a:buFontTx/>
              <a:buChar char="-"/>
            </a:pPr>
            <a:r>
              <a:rPr lang="da-DK" sz="3200" dirty="0">
                <a:latin typeface="Bahnschrift SemiLight" pitchFamily="34" charset="0"/>
              </a:rPr>
              <a:t>Hjertemotion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Hjertesti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Blodtryksmålinger</a:t>
            </a:r>
          </a:p>
          <a:p>
            <a:pPr marL="457200" indent="-457200">
              <a:buFontTx/>
              <a:buChar char="-"/>
            </a:pPr>
            <a:r>
              <a:rPr lang="da-DK" sz="3200" dirty="0">
                <a:latin typeface="Bahnschrift SemiLight" pitchFamily="34" charset="0"/>
              </a:rPr>
              <a:t>GIV LIV kurser</a:t>
            </a:r>
            <a:endParaRPr lang="da-DK" sz="3200" dirty="0" smtClean="0">
              <a:latin typeface="Bahnschrift SemiLight" pitchFamily="34" charset="0"/>
            </a:endParaRP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Foredrag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Julekoncert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Landsuddeling</a:t>
            </a:r>
            <a:endParaRPr lang="da-DK" sz="32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</p:txBody>
      </p:sp>
      <p:pic>
        <p:nvPicPr>
          <p:cNvPr id="7" name="Billede 6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11"/>
            <a:ext cx="1603948" cy="35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0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16FEA3-F6EB-40AB-A85A-58C7FE80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902"/>
            <a:ext cx="10515600" cy="967301"/>
          </a:xfrm>
        </p:spPr>
        <p:txBody>
          <a:bodyPr/>
          <a:lstStyle/>
          <a:p>
            <a:pPr algn="ctr"/>
            <a:r>
              <a:rPr lang="da-DK" b="1" dirty="0"/>
              <a:t>Børnebørnenes madværksted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18B15FBD-96B0-4651-9200-54B6A3A00C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4" y="2759824"/>
            <a:ext cx="4367666" cy="27598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DCDEDB3B-9665-4568-BA71-A31D75702C1C}"/>
              </a:ext>
            </a:extLst>
          </p:cNvPr>
          <p:cNvSpPr/>
          <p:nvPr/>
        </p:nvSpPr>
        <p:spPr>
          <a:xfrm>
            <a:off x="5079470" y="1948203"/>
            <a:ext cx="57003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Børnebørnenes madværksted er et sjovt og sundt madkursus for børnebørn og bedsteforældre. Man deltager på kurset i ’par’ det vil sige, at man tilmelder sig sammen som barn og bedsteforælder. Man behøver ikke være i familie med hinanden for at tilmelde sig. Børnenes alder svarer til 4. – 6. klassetrin.</a:t>
            </a:r>
          </a:p>
          <a:p>
            <a:r>
              <a:rPr lang="da-DK" dirty="0"/>
              <a:t>På kurset er der plads til 16 deltagere på et hold (otte par). Man mødes over fire kursusgange, hvor madlavning, dialog og hyggeligt samvær er i centrum. Hver kursusgang afsluttes med fællesspisning. Madværkstederne fremmer maddannelse, madglæde og </a:t>
            </a:r>
            <a:r>
              <a:rPr lang="da-DK" dirty="0" err="1"/>
              <a:t>madmod</a:t>
            </a:r>
            <a:r>
              <a:rPr lang="da-DK" dirty="0"/>
              <a:t> hos deltagerne, og læringsprincipperne bygger på læring gennem leg.</a:t>
            </a:r>
          </a:p>
          <a:p>
            <a:r>
              <a:rPr lang="da-DK" dirty="0"/>
              <a:t>Kurset organiseres lokalt af frivillige, som er tilknyttet Hjerteforeningen, og selve undervisningen varetages af en faguddannet underviser.</a:t>
            </a:r>
          </a:p>
        </p:txBody>
      </p:sp>
      <p:pic>
        <p:nvPicPr>
          <p:cNvPr id="5" name="Billede 4" descr="HF_logo_4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6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30" y="1058241"/>
            <a:ext cx="8207433" cy="5577501"/>
          </a:xfrm>
          <a:prstGeom prst="rect">
            <a:avLst/>
          </a:prstGeom>
        </p:spPr>
      </p:pic>
      <p:pic>
        <p:nvPicPr>
          <p:cNvPr id="4" name="Billede 3" descr="C:\Users\Emil\AppData\Local\Microsoft\Windows\INetCache\IE\VV21C70J\image0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05" y="299258"/>
            <a:ext cx="4339467" cy="42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https://hjerteforeningen.dk/wp-content/uploads/2013/12/gif-motion-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31" y="377526"/>
            <a:ext cx="6332220" cy="32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1379007" y="5988344"/>
            <a:ext cx="9576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002060"/>
                </a:solidFill>
              </a:rPr>
              <a:t>Så motion er grundlæggende godt!</a:t>
            </a:r>
          </a:p>
          <a:p>
            <a:r>
              <a:rPr lang="da-DK" sz="3600" b="1" dirty="0"/>
              <a:t> 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1277248" y="3708720"/>
            <a:ext cx="1009962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/>
              <a:t>Motion har gode effekter på mange ting: det styrker dit hjerte,</a:t>
            </a:r>
          </a:p>
          <a:p>
            <a:r>
              <a:rPr lang="da-DK" sz="2800" b="1" dirty="0"/>
              <a:t>det sænker dit blodtryk og det mindsker din risiko for at dø tidligt. </a:t>
            </a:r>
          </a:p>
          <a:p>
            <a:endParaRPr lang="da-DK" b="1" dirty="0"/>
          </a:p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2155451" y="4757227"/>
            <a:ext cx="802399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/>
              <a:t>Motion har også positive effekter på din livskvalitet, </a:t>
            </a:r>
          </a:p>
          <a:p>
            <a:r>
              <a:rPr lang="da-DK" sz="2800" b="1" dirty="0"/>
              <a:t>dit sociale liv og dit daglige humør. </a:t>
            </a:r>
          </a:p>
          <a:p>
            <a:endParaRPr lang="da-DK" dirty="0"/>
          </a:p>
        </p:txBody>
      </p:sp>
      <p:pic>
        <p:nvPicPr>
          <p:cNvPr id="6" name="Billede 5" descr="HF_logo_4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11"/>
            <a:ext cx="1603948" cy="35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HF_logo_4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377526"/>
            <a:ext cx="1603948" cy="35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HF_logo_4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5" y="529926"/>
            <a:ext cx="1603948" cy="35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1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6A132E-FFAC-4C4D-ACBE-93F0D1FA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3905"/>
            <a:ext cx="3932237" cy="519586"/>
          </a:xfrm>
        </p:spPr>
        <p:txBody>
          <a:bodyPr>
            <a:noAutofit/>
          </a:bodyPr>
          <a:lstStyle/>
          <a:p>
            <a:pPr algn="ctr"/>
            <a:r>
              <a:rPr lang="da-DK" sz="3200" b="1" dirty="0" smtClean="0">
                <a:latin typeface="+mn-lt"/>
              </a:rPr>
              <a:t>HJERTESTI</a:t>
            </a:r>
            <a:endParaRPr lang="da-DK" sz="3200" b="1" dirty="0">
              <a:latin typeface="+mn-lt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xmlns="" id="{2FD4D5B9-6204-40AC-AAB0-FCCB6F0C4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11" y="538495"/>
            <a:ext cx="4043365" cy="5781010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C574D12E-F40D-49C8-A253-C2B698B30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33491"/>
            <a:ext cx="4929245" cy="4235497"/>
          </a:xfrm>
        </p:spPr>
        <p:txBody>
          <a:bodyPr>
            <a:normAutofit fontScale="55000" lnSpcReduction="20000"/>
          </a:bodyPr>
          <a:lstStyle/>
          <a:p>
            <a:r>
              <a:rPr lang="da-DK" sz="4400" b="1" dirty="0" smtClean="0"/>
              <a:t>Hannerup </a:t>
            </a:r>
            <a:r>
              <a:rPr lang="da-DK" sz="4400" b="1" dirty="0"/>
              <a:t>Skov og </a:t>
            </a:r>
            <a:r>
              <a:rPr lang="da-DK" sz="4400" b="1" dirty="0" smtClean="0"/>
              <a:t>Erritsø Mose</a:t>
            </a:r>
            <a:endParaRPr lang="da-DK" sz="4400" b="1" dirty="0"/>
          </a:p>
          <a:p>
            <a:r>
              <a:rPr lang="da-DK" sz="4400" dirty="0"/>
              <a:t>Hjertestien er 5,2 km.</a:t>
            </a:r>
          </a:p>
          <a:p>
            <a:r>
              <a:rPr lang="da-DK" sz="4400" dirty="0"/>
              <a:t>Stien går gennem skov med kuperet terræn, </a:t>
            </a:r>
            <a:r>
              <a:rPr lang="da-DK" sz="4400" dirty="0" smtClean="0"/>
              <a:t>langs sø og mose.</a:t>
            </a:r>
          </a:p>
          <a:p>
            <a:r>
              <a:rPr lang="da-DK" sz="4400" dirty="0" smtClean="0"/>
              <a:t>På </a:t>
            </a:r>
            <a:r>
              <a:rPr lang="da-DK" sz="4400" dirty="0"/>
              <a:t>ruten er der en legeplads og mulighed for at stoppe og sidde ned. </a:t>
            </a:r>
          </a:p>
          <a:p>
            <a:r>
              <a:rPr lang="da-DK" sz="4400" dirty="0"/>
              <a:t>Turen er rig på </a:t>
            </a:r>
            <a:r>
              <a:rPr lang="da-DK" sz="4400" dirty="0" smtClean="0"/>
              <a:t>fugle- og dyreliv. </a:t>
            </a:r>
            <a:r>
              <a:rPr lang="da-DK" sz="4400" dirty="0"/>
              <a:t>Hjertestien er egnet til både picnic, løb og barne-/klapvogne.</a:t>
            </a:r>
          </a:p>
          <a:p>
            <a:endParaRPr lang="nb-NO" sz="4400" b="1" dirty="0" smtClean="0"/>
          </a:p>
          <a:p>
            <a:r>
              <a:rPr lang="nb-NO" sz="4400" b="1" dirty="0" smtClean="0"/>
              <a:t>Startsted</a:t>
            </a:r>
            <a:endParaRPr lang="nb-NO" sz="4400" dirty="0"/>
          </a:p>
          <a:p>
            <a:r>
              <a:rPr lang="nb-NO" sz="4400" dirty="0"/>
              <a:t>Fag &amp; Firma Sports Klubhus</a:t>
            </a:r>
            <a:endParaRPr lang="da-DK" sz="4400" dirty="0"/>
          </a:p>
        </p:txBody>
      </p:sp>
      <p:pic>
        <p:nvPicPr>
          <p:cNvPr id="5" name="Billede 4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5" y="529926"/>
            <a:ext cx="1603948" cy="35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51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2330843" y="979008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>
                <a:latin typeface="Bahnschrift" pitchFamily="34" charset="0"/>
              </a:rPr>
              <a:t>Blodtryksmålinger</a:t>
            </a:r>
            <a:endParaRPr lang="da-DK" sz="3600" b="1" dirty="0">
              <a:latin typeface="Bahnschrift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552331" y="2314426"/>
            <a:ext cx="5841664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I alt 300 målinger</a:t>
            </a:r>
          </a:p>
          <a:p>
            <a:endParaRPr lang="da-DK" sz="3200" dirty="0" smtClean="0">
              <a:latin typeface="Bahnschrift SemiLight" pitchFamily="34" charset="0"/>
            </a:endParaRP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Åbent Hus i Seniorhuset IPS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Vaccinationer, Ældre Sagen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Sundhedsdag på biblioteket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Lungedag i Sundhedshuset</a:t>
            </a:r>
            <a:endParaRPr lang="da-DK" sz="32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</p:txBody>
      </p:sp>
      <p:pic>
        <p:nvPicPr>
          <p:cNvPr id="7" name="Billede 6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11"/>
            <a:ext cx="1603948" cy="35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5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8DC8D3-50A6-424A-AF19-5DD71AB8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46" y="1027699"/>
            <a:ext cx="3932237" cy="1043126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/>
              <a:t>GIV LIV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D95CD5E0-CB7D-4B8C-960A-BDECBC6AC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0825"/>
            <a:ext cx="3932237" cy="3798163"/>
          </a:xfrm>
        </p:spPr>
        <p:txBody>
          <a:bodyPr>
            <a:normAutofit fontScale="85000" lnSpcReduction="20000"/>
          </a:bodyPr>
          <a:lstStyle/>
          <a:p>
            <a:r>
              <a:rPr lang="da-DK" sz="2600" dirty="0"/>
              <a:t>Et nyt koncept for genoplivningskurser, et såkaldt ‘Hjerteredderkursus – 30 minutters intro i genoplivning’</a:t>
            </a:r>
          </a:p>
          <a:p>
            <a:endParaRPr lang="da-DK" sz="2600" dirty="0"/>
          </a:p>
          <a:p>
            <a:r>
              <a:rPr lang="da-DK" sz="2600" dirty="0"/>
              <a:t>Hjerteforeningen og Dansk Råd for Genoplivning har på nuværende tidspunkt uddannet mere end 700 frivillige instruktører, som kan tilbyde hjerteredderkurser – 30 minutters intro i genoplivning til borgere i hele landet.</a:t>
            </a:r>
          </a:p>
          <a:p>
            <a:endParaRPr lang="da-DK" dirty="0"/>
          </a:p>
        </p:txBody>
      </p:sp>
      <p:pic>
        <p:nvPicPr>
          <p:cNvPr id="5" name="Pladsholder til billede 9">
            <a:extLst>
              <a:ext uri="{FF2B5EF4-FFF2-40B4-BE49-F238E27FC236}">
                <a16:creationId xmlns:a16="http://schemas.microsoft.com/office/drawing/2014/main" xmlns="" id="{F4D949D6-F925-40A9-B930-30F8EA1D6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2409"/>
          <a:stretch>
            <a:fillRect/>
          </a:stretch>
        </p:blipFill>
        <p:spPr>
          <a:xfrm>
            <a:off x="5183188" y="995363"/>
            <a:ext cx="6172200" cy="4873625"/>
          </a:xfrm>
          <a:prstGeom prst="rect">
            <a:avLst/>
          </a:prstGeom>
        </p:spPr>
      </p:pic>
      <p:pic>
        <p:nvPicPr>
          <p:cNvPr id="7" name="Billede 6" descr="HF_logo_4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52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5175445" y="446389"/>
            <a:ext cx="1984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Hjertestop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448510" y="1292609"/>
            <a:ext cx="101162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De fleste personer vil få varige skader eller dø, hvis ikke de får hjælp </a:t>
            </a:r>
          </a:p>
          <a:p>
            <a:r>
              <a:rPr lang="da-DK" sz="2800" dirty="0"/>
              <a:t>inden for ca. 10 minutter. </a:t>
            </a:r>
          </a:p>
          <a:p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461677" y="2321092"/>
            <a:ext cx="114115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Efter 4-6 minutter begynder hjernen at dø. For hvert minut, der går, </a:t>
            </a:r>
          </a:p>
          <a:p>
            <a:r>
              <a:rPr lang="da-DK" sz="2800" dirty="0"/>
              <a:t>uden basal førstehjælp, reduceres chancen for at overleve med 7-10 procent.</a:t>
            </a:r>
          </a:p>
          <a:p>
            <a:r>
              <a:rPr lang="da-DK" sz="2800" dirty="0"/>
              <a:t>Går der 10 minutter, inden hjælpen kommer frem, overlever kun ganske få.</a:t>
            </a:r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448511" y="3767434"/>
            <a:ext cx="1143787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Omvendt stiger chancen for at overleve ca. tre gange, hvis nogen i nærheden </a:t>
            </a:r>
          </a:p>
          <a:p>
            <a:r>
              <a:rPr lang="da-DK" sz="2800" dirty="0"/>
              <a:t>kan yde førstehjælp, indtil ambulancen med  det nødvendige</a:t>
            </a:r>
          </a:p>
          <a:p>
            <a:r>
              <a:rPr lang="da-DK" sz="2800" dirty="0"/>
              <a:t>genoplivningsudstyr når frem. </a:t>
            </a:r>
          </a:p>
          <a:p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396756" y="5442016"/>
            <a:ext cx="1154136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b="1" dirty="0">
                <a:solidFill>
                  <a:srgbClr val="FF0000"/>
                </a:solidFill>
              </a:rPr>
              <a:t>Tiden er altså knap ved et hjertestop og risikoen for at dø er høj, </a:t>
            </a:r>
          </a:p>
          <a:p>
            <a:pPr algn="ctr"/>
            <a:r>
              <a:rPr lang="da-DK" sz="2800" b="1" dirty="0">
                <a:solidFill>
                  <a:srgbClr val="FF0000"/>
                </a:solidFill>
              </a:rPr>
              <a:t>hvis ikke hjælpen sættes i gang inden for cirka ti minutter.</a:t>
            </a:r>
          </a:p>
          <a:p>
            <a:endParaRPr lang="da-DK" dirty="0"/>
          </a:p>
        </p:txBody>
      </p:sp>
      <p:pic>
        <p:nvPicPr>
          <p:cNvPr id="11" name="Billede 10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6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4559829" y="549719"/>
            <a:ext cx="2880320" cy="2160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5.000</a:t>
            </a:r>
            <a:endParaRPr lang="da-DK" dirty="0"/>
          </a:p>
          <a:p>
            <a:pPr algn="ctr"/>
            <a:r>
              <a:rPr lang="da-DK" dirty="0" smtClean="0"/>
              <a:t>Hjertestop </a:t>
            </a:r>
            <a:r>
              <a:rPr lang="da-DK" sz="2000" dirty="0" smtClean="0"/>
              <a:t>årligt </a:t>
            </a:r>
            <a:r>
              <a:rPr lang="da-DK" sz="2000" dirty="0"/>
              <a:t>udenfor</a:t>
            </a:r>
          </a:p>
          <a:p>
            <a:pPr algn="ctr"/>
            <a:r>
              <a:rPr lang="da-DK" sz="2000" dirty="0"/>
              <a:t>hospital</a:t>
            </a:r>
          </a:p>
        </p:txBody>
      </p:sp>
      <p:sp>
        <p:nvSpPr>
          <p:cNvPr id="5" name="Ellipse 4"/>
          <p:cNvSpPr/>
          <p:nvPr/>
        </p:nvSpPr>
        <p:spPr>
          <a:xfrm>
            <a:off x="1007435" y="2852936"/>
            <a:ext cx="2784309" cy="2160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80 %</a:t>
            </a:r>
          </a:p>
          <a:p>
            <a:pPr algn="ctr"/>
            <a:r>
              <a:rPr lang="da-DK" sz="2000" dirty="0"/>
              <a:t>Skyldes</a:t>
            </a:r>
          </a:p>
          <a:p>
            <a:pPr algn="ctr"/>
            <a:r>
              <a:rPr lang="da-DK" sz="1800" dirty="0"/>
              <a:t>hjertesygdom</a:t>
            </a:r>
          </a:p>
        </p:txBody>
      </p:sp>
      <p:sp>
        <p:nvSpPr>
          <p:cNvPr id="7" name="Ellipse 6"/>
          <p:cNvSpPr/>
          <p:nvPr/>
        </p:nvSpPr>
        <p:spPr>
          <a:xfrm>
            <a:off x="8880309" y="2852936"/>
            <a:ext cx="2592288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75% </a:t>
            </a:r>
          </a:p>
          <a:p>
            <a:pPr algn="ctr"/>
            <a:r>
              <a:rPr lang="da-DK" sz="2000" dirty="0"/>
              <a:t>Sker i</a:t>
            </a:r>
          </a:p>
          <a:p>
            <a:pPr algn="ctr"/>
            <a:r>
              <a:rPr lang="da-DK" sz="2000" dirty="0"/>
              <a:t>hjemmet</a:t>
            </a:r>
          </a:p>
        </p:txBody>
      </p:sp>
      <p:sp>
        <p:nvSpPr>
          <p:cNvPr id="11" name="Ellipse 10"/>
          <p:cNvSpPr/>
          <p:nvPr/>
        </p:nvSpPr>
        <p:spPr>
          <a:xfrm>
            <a:off x="4463819" y="4437112"/>
            <a:ext cx="3072341" cy="2304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I 64% af tilfældene</a:t>
            </a:r>
          </a:p>
          <a:p>
            <a:pPr algn="ctr"/>
            <a:r>
              <a:rPr lang="da-DK" sz="1800" dirty="0"/>
              <a:t>ydes i dag</a:t>
            </a:r>
          </a:p>
          <a:p>
            <a:pPr algn="ctr"/>
            <a:r>
              <a:rPr lang="da-DK" sz="1800" dirty="0"/>
              <a:t>førstehjælp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8880309" y="5979377"/>
            <a:ext cx="1284391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</a:rPr>
              <a:t>I 2001 kun</a:t>
            </a:r>
          </a:p>
          <a:p>
            <a:pPr algn="ctr"/>
            <a:r>
              <a:rPr lang="da-DK" sz="2000" b="1" dirty="0">
                <a:solidFill>
                  <a:schemeClr val="bg1"/>
                </a:solidFill>
              </a:rPr>
              <a:t>19%</a:t>
            </a:r>
          </a:p>
        </p:txBody>
      </p:sp>
      <p:cxnSp>
        <p:nvCxnSpPr>
          <p:cNvPr id="9" name="Vinklet forbindelse 8"/>
          <p:cNvCxnSpPr/>
          <p:nvPr/>
        </p:nvCxnSpPr>
        <p:spPr>
          <a:xfrm>
            <a:off x="7577765" y="5528101"/>
            <a:ext cx="12192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øjrepil 3"/>
          <p:cNvSpPr/>
          <p:nvPr/>
        </p:nvSpPr>
        <p:spPr>
          <a:xfrm>
            <a:off x="7577765" y="1628800"/>
            <a:ext cx="822491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8400257" y="659305"/>
            <a:ext cx="1598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 dag overlever</a:t>
            </a:r>
          </a:p>
          <a:p>
            <a:pPr algn="ctr"/>
            <a:r>
              <a:rPr lang="da-DK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16 %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8435539" y="1433971"/>
            <a:ext cx="361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00B050"/>
                </a:solidFill>
                <a:latin typeface="+mn-lt"/>
              </a:rPr>
              <a:t>Flere skal lære</a:t>
            </a:r>
          </a:p>
          <a:p>
            <a:r>
              <a:rPr lang="da-DK" sz="2000" b="1" dirty="0">
                <a:solidFill>
                  <a:srgbClr val="00B050"/>
                </a:solidFill>
                <a:latin typeface="+mn-lt"/>
              </a:rPr>
              <a:t>Hjerte/lungeredning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252422" y="5402182"/>
            <a:ext cx="4176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rgbClr val="0070C0"/>
                </a:solidFill>
              </a:rPr>
              <a:t>Chancen for overlevelse  stiger </a:t>
            </a:r>
          </a:p>
          <a:p>
            <a:r>
              <a:rPr lang="da-DK" sz="1500" b="1" dirty="0">
                <a:solidFill>
                  <a:srgbClr val="0070C0"/>
                </a:solidFill>
              </a:rPr>
              <a:t>ca. 3 gange ved hurtig førstehjælp </a:t>
            </a:r>
          </a:p>
          <a:p>
            <a:r>
              <a:rPr lang="da-DK" sz="1500" b="1" dirty="0">
                <a:solidFill>
                  <a:srgbClr val="0070C0"/>
                </a:solidFill>
              </a:rPr>
              <a:t>indtil ambulancen når frem</a:t>
            </a:r>
            <a:endParaRPr 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6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2" grpId="0" animBg="1"/>
      <p:bldP spid="6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8382"/>
            <a:ext cx="10972800" cy="1288155"/>
          </a:xfrm>
        </p:spPr>
        <p:txBody>
          <a:bodyPr/>
          <a:lstStyle/>
          <a:p>
            <a:r>
              <a:rPr lang="da-DK" b="1" dirty="0" smtClean="0"/>
              <a:t>Foredrag og julekoncert</a:t>
            </a:r>
            <a:endParaRPr lang="da-DK" b="1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3" y="1363288"/>
            <a:ext cx="7697585" cy="5353396"/>
          </a:xfrm>
        </p:spPr>
      </p:pic>
    </p:spTree>
    <p:extLst>
      <p:ext uri="{BB962C8B-B14F-4D97-AF65-F5344CB8AC3E}">
        <p14:creationId xmlns:p14="http://schemas.microsoft.com/office/powerpoint/2010/main" val="330152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5"/>
          <p:cNvSpPr txBox="1"/>
          <p:nvPr/>
        </p:nvSpPr>
        <p:spPr>
          <a:xfrm>
            <a:off x="803862" y="3581410"/>
            <a:ext cx="113415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 smtClean="0">
                <a:latin typeface="Bahnschrift" pitchFamily="34" charset="0"/>
              </a:rPr>
              <a:t>Hvad er en pacemaker – og </a:t>
            </a:r>
            <a:r>
              <a:rPr lang="da-DK" sz="3600" b="1" smtClean="0">
                <a:latin typeface="Bahnschrift" pitchFamily="34" charset="0"/>
              </a:rPr>
              <a:t>hvordan fungerer den?</a:t>
            </a:r>
            <a:endParaRPr lang="da-DK" sz="3600" b="1" dirty="0" smtClean="0">
              <a:latin typeface="Bahnschrift" pitchFamily="34" charset="0"/>
            </a:endParaRPr>
          </a:p>
          <a:p>
            <a:pPr algn="ctr"/>
            <a:r>
              <a:rPr lang="da-DK" sz="3200" dirty="0" smtClean="0">
                <a:latin typeface="Bahnschrift SemiLight" pitchFamily="34" charset="0"/>
              </a:rPr>
              <a:t>v/ Tomas Y. Nørrestrand</a:t>
            </a:r>
          </a:p>
          <a:p>
            <a:pPr algn="ctr"/>
            <a:r>
              <a:rPr lang="da-DK" sz="3200" dirty="0" smtClean="0">
                <a:latin typeface="Bahnschrift SemiLight" pitchFamily="34" charset="0"/>
              </a:rPr>
              <a:t>Læge Kolding Sygehus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931925" y="716289"/>
            <a:ext cx="498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i="1" dirty="0" smtClean="0">
                <a:latin typeface="Bahnschrift SemiLight" pitchFamily="34" charset="0"/>
              </a:rPr>
              <a:t>Velkommen til foredrag</a:t>
            </a:r>
            <a:r>
              <a:rPr lang="da-DK" sz="3600" dirty="0" smtClean="0">
                <a:latin typeface="Bahnschrift SemiLight" pitchFamily="34" charset="0"/>
              </a:rPr>
              <a:t> </a:t>
            </a:r>
            <a:endParaRPr lang="da-DK" sz="3600" dirty="0">
              <a:latin typeface="Bahnschrift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4345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/>
          <p:cNvSpPr txBox="1"/>
          <p:nvPr/>
        </p:nvSpPr>
        <p:spPr>
          <a:xfrm>
            <a:off x="1828803" y="1213667"/>
            <a:ext cx="736507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 smtClean="0"/>
              <a:t>MEDLEM AF SAMKLANG</a:t>
            </a:r>
            <a:endParaRPr lang="da-DK" sz="3200" dirty="0" smtClean="0"/>
          </a:p>
          <a:p>
            <a:endParaRPr lang="da-DK" sz="3200" dirty="0" smtClean="0"/>
          </a:p>
          <a:p>
            <a:r>
              <a:rPr lang="da-DK" sz="3200" dirty="0" smtClean="0"/>
              <a:t>Paraplyorganisation for patientforeninger og socialt funderede foreninger i Fredericia</a:t>
            </a:r>
            <a:endParaRPr lang="da-DK" sz="3200" dirty="0"/>
          </a:p>
          <a:p>
            <a:endParaRPr lang="da-DK" sz="3200" dirty="0" smtClean="0"/>
          </a:p>
          <a:p>
            <a:r>
              <a:rPr lang="da-DK" sz="3200" dirty="0" smtClean="0"/>
              <a:t>Afholdt 2 foredrag i 2019:</a:t>
            </a:r>
          </a:p>
          <a:p>
            <a:pPr marL="457200" indent="-457200">
              <a:buFontTx/>
              <a:buChar char="-"/>
            </a:pPr>
            <a:r>
              <a:rPr lang="da-DK" sz="3200" dirty="0" smtClean="0"/>
              <a:t>Rikke Schmidt Kjærgaard</a:t>
            </a:r>
          </a:p>
          <a:p>
            <a:pPr marL="457200" indent="-457200">
              <a:buFontTx/>
              <a:buChar char="-"/>
            </a:pPr>
            <a:r>
              <a:rPr lang="da-DK" sz="3200" dirty="0" smtClean="0"/>
              <a:t>Peter AG</a:t>
            </a:r>
          </a:p>
          <a:p>
            <a:endParaRPr lang="da-DK" sz="3200" dirty="0"/>
          </a:p>
          <a:p>
            <a:r>
              <a:rPr lang="da-DK" sz="3200" dirty="0" smtClean="0"/>
              <a:t>Samarbejdsaftale med Fredericia Golfklub</a:t>
            </a:r>
          </a:p>
          <a:p>
            <a:endParaRPr lang="da-DK" sz="3200" dirty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2065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/>
          <p:cNvSpPr txBox="1"/>
          <p:nvPr/>
        </p:nvSpPr>
        <p:spPr>
          <a:xfrm>
            <a:off x="1828803" y="1213667"/>
            <a:ext cx="736507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 smtClean="0"/>
              <a:t>NYTTIGE ADRESSER</a:t>
            </a:r>
          </a:p>
          <a:p>
            <a:endParaRPr lang="da-DK" sz="3200" dirty="0" smtClean="0"/>
          </a:p>
          <a:p>
            <a:r>
              <a:rPr lang="da-DK" sz="3200" dirty="0"/>
              <a:t>Medlemssiden: </a:t>
            </a:r>
            <a:r>
              <a:rPr lang="da-DK" sz="3200" dirty="0">
                <a:hlinkClick r:id="rId4"/>
              </a:rPr>
              <a:t>www.hjerteforeningen.dk</a:t>
            </a:r>
            <a:endParaRPr lang="da-DK" sz="3200" dirty="0"/>
          </a:p>
          <a:p>
            <a:endParaRPr lang="da-DK" sz="3200" dirty="0" smtClean="0"/>
          </a:p>
          <a:p>
            <a:endParaRPr lang="da-DK" sz="3200" dirty="0"/>
          </a:p>
          <a:p>
            <a:r>
              <a:rPr lang="da-DK" sz="3200" dirty="0" smtClean="0"/>
              <a:t>Lokal hjemmeside:</a:t>
            </a:r>
          </a:p>
          <a:p>
            <a:r>
              <a:rPr lang="da-DK" sz="3200" dirty="0"/>
              <a:t> </a:t>
            </a:r>
            <a:r>
              <a:rPr lang="da-DK" sz="3200" dirty="0" smtClean="0"/>
              <a:t> www. </a:t>
            </a:r>
            <a:r>
              <a:rPr lang="da-DK" sz="3200" dirty="0" smtClean="0">
                <a:hlinkClick r:id="rId5"/>
              </a:rPr>
              <a:t>fredericia@hjerteforeningen.dk</a:t>
            </a:r>
            <a:endParaRPr lang="da-DK" sz="3200" dirty="0" smtClean="0"/>
          </a:p>
          <a:p>
            <a:endParaRPr lang="da-DK" sz="3200" dirty="0"/>
          </a:p>
          <a:p>
            <a:r>
              <a:rPr lang="da-DK" sz="3200" dirty="0" smtClean="0"/>
              <a:t>Lokal </a:t>
            </a:r>
            <a:r>
              <a:rPr lang="da-DK" sz="3200" dirty="0" err="1" smtClean="0"/>
              <a:t>facebook</a:t>
            </a:r>
            <a:r>
              <a:rPr lang="da-DK" sz="3200" dirty="0" smtClean="0"/>
              <a:t> side</a:t>
            </a:r>
          </a:p>
          <a:p>
            <a:endParaRPr lang="da-DK" sz="3200" dirty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5372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2330843" y="979008"/>
            <a:ext cx="7015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>
                <a:latin typeface="Bahnschrift" pitchFamily="34" charset="0"/>
              </a:rPr>
              <a:t>NYT FRA HOVEDFORENINGEN</a:t>
            </a:r>
            <a:endParaRPr lang="da-DK" sz="3600" b="1" dirty="0">
              <a:latin typeface="Bahnschrift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026829" y="2314426"/>
            <a:ext cx="111556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Ny og ambitiøs strategi med ændret organisering af patient- og pårørende indsatsen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Formål at skabe den størst mulige værdi for hjertepatienter og pårørende gennem diverse tilbud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Nedlæggelse af de 3 rådgivninger i </a:t>
            </a:r>
            <a:r>
              <a:rPr lang="da-DK" sz="3200" dirty="0" err="1" smtClean="0">
                <a:latin typeface="Bahnschrift SemiLight" pitchFamily="34" charset="0"/>
              </a:rPr>
              <a:t>Kbh</a:t>
            </a:r>
            <a:r>
              <a:rPr lang="da-DK" sz="3200" dirty="0" smtClean="0">
                <a:latin typeface="Bahnschrift SemiLight" pitchFamily="34" charset="0"/>
              </a:rPr>
              <a:t>, Odense og Aarhus</a:t>
            </a:r>
          </a:p>
          <a:p>
            <a:pPr marL="457200" indent="-457200">
              <a:buFontTx/>
              <a:buChar char="-"/>
            </a:pPr>
            <a:r>
              <a:rPr lang="da-DK" sz="3200" dirty="0" smtClean="0">
                <a:latin typeface="Bahnschrift SemiLight" pitchFamily="34" charset="0"/>
              </a:rPr>
              <a:t>Etablering af 4 teams i disse byer + Aalborg, der skal arbejde på tværs og sammen med Hjerteforeningen lokalt </a:t>
            </a:r>
          </a:p>
          <a:p>
            <a:pPr marL="457200" indent="-457200">
              <a:buFontTx/>
              <a:buChar char="-"/>
            </a:pPr>
            <a:endParaRPr lang="da-DK" sz="3200" dirty="0" smtClean="0">
              <a:latin typeface="Bahnschrift SemiLight" pitchFamily="34" charset="0"/>
            </a:endParaRPr>
          </a:p>
          <a:p>
            <a:endParaRPr lang="da-DK" sz="32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</p:txBody>
      </p:sp>
      <p:pic>
        <p:nvPicPr>
          <p:cNvPr id="7" name="Billede 6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11"/>
            <a:ext cx="1603948" cy="35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77" y="320048"/>
            <a:ext cx="7945043" cy="55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3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0" y="299258"/>
            <a:ext cx="1995656" cy="5320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/>
              <a:t>3. Bestyrelsen fremlægger regnskab </a:t>
            </a:r>
            <a:br>
              <a:rPr lang="da-DK" b="1" dirty="0" smtClean="0"/>
            </a:br>
            <a:r>
              <a:rPr lang="da-DK" b="1" dirty="0" smtClean="0"/>
              <a:t>til orientering</a:t>
            </a:r>
            <a:endParaRPr lang="da-DK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mtClean="0"/>
              <a:t>ÅRSREGNSKAB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9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felt 11"/>
          <p:cNvSpPr txBox="1"/>
          <p:nvPr/>
        </p:nvSpPr>
        <p:spPr>
          <a:xfrm>
            <a:off x="6" y="1113909"/>
            <a:ext cx="2859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Indtægter i </a:t>
            </a:r>
            <a:r>
              <a:rPr lang="da-DK" sz="2800" b="1" dirty="0" smtClean="0"/>
              <a:t>kroner </a:t>
            </a:r>
          </a:p>
          <a:p>
            <a:pPr algn="ctr"/>
            <a:r>
              <a:rPr lang="da-DK" sz="2800" b="1" dirty="0" smtClean="0"/>
              <a:t>2019</a:t>
            </a:r>
            <a:endParaRPr lang="da-DK" sz="2800" b="1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2865123" y="274328"/>
          <a:ext cx="8199121" cy="5692951"/>
        </p:xfrm>
        <a:graphic>
          <a:graphicData uri="http://schemas.openxmlformats.org/drawingml/2006/table">
            <a:tbl>
              <a:tblPr/>
              <a:tblGrid>
                <a:gridCol w="4555781"/>
                <a:gridCol w="1799927"/>
                <a:gridCol w="1843413"/>
              </a:tblGrid>
              <a:tr h="505259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1" i="0" u="none" strike="noStrike" dirty="0">
                          <a:latin typeface="Arial"/>
                        </a:rPr>
                        <a:t> Indtægter i kroner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1" i="0" u="none" strike="noStrike">
                          <a:latin typeface="Arial"/>
                        </a:rPr>
                        <a:t>Bogført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2400" b="1" i="0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1.Aktiviteter og arrangementer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>
                          <a:latin typeface="Arial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10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2.Projekt Hjertemotion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deltager-</a:t>
                      </a:r>
                    </a:p>
                    <a:p>
                      <a:pPr algn="l" fontAlgn="ctr"/>
                      <a:r>
                        <a:rPr lang="da-DK" sz="2400" b="0" i="0" u="none" strike="noStrike" dirty="0" smtClean="0">
                          <a:latin typeface="Arial"/>
                        </a:rPr>
                        <a:t>     betaling </a:t>
                      </a:r>
                      <a:r>
                        <a:rPr lang="da-DK" sz="2400" b="0" i="0" u="none" strike="noStrike" baseline="0" dirty="0" smtClean="0">
                          <a:latin typeface="Arial"/>
                        </a:rPr>
                        <a:t>      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 dirty="0" smtClean="0">
                          <a:latin typeface="Arial"/>
                        </a:rPr>
                        <a:t>49.120,00</a:t>
                      </a:r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 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65.000,00 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3.§18 tilskud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 dirty="0" smtClean="0">
                          <a:latin typeface="Arial"/>
                        </a:rPr>
                        <a:t>30.240,00</a:t>
                      </a:r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 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30.000,00 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4.Sponsorindtægter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 smtClean="0">
                          <a:latin typeface="Arial"/>
                        </a:rPr>
                        <a:t>17.609,16</a:t>
                      </a:r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>
                          <a:latin typeface="Arial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5.Børnebørnenes </a:t>
                      </a:r>
                      <a:r>
                        <a:rPr lang="da-DK" sz="2400" b="0" i="0" u="none" strike="noStrike" dirty="0" err="1" smtClean="0">
                          <a:latin typeface="Arial"/>
                        </a:rPr>
                        <a:t>madværksted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 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 dirty="0" smtClean="0">
                          <a:latin typeface="Arial"/>
                        </a:rPr>
                        <a:t>10.925,57</a:t>
                      </a:r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6.Renteindtægter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7.Kassebeholdning 31.12.2018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 dirty="0" smtClean="0">
                          <a:latin typeface="Arial"/>
                        </a:rPr>
                        <a:t>0,00</a:t>
                      </a:r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15.700,00   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10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8.Tilskud til drift fra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    Hjerteforeningen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 dirty="0" smtClean="0">
                          <a:latin typeface="Arial"/>
                        </a:rPr>
                        <a:t>34.300,00</a:t>
                      </a:r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 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34.300,00 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11.Andre indtægter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400" b="1" i="0" u="none" strike="noStrike" dirty="0" smtClean="0">
                          <a:latin typeface="Arial"/>
                        </a:rPr>
                        <a:t>0,00</a:t>
                      </a:r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4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1" i="0" u="none" strike="noStrike" dirty="0">
                          <a:latin typeface="Arial"/>
                        </a:rPr>
                        <a:t> Indtægter til dags dato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1" i="0" u="none" strike="noStrike">
                          <a:latin typeface="Arial"/>
                        </a:rPr>
                        <a:t>  </a:t>
                      </a:r>
                      <a:r>
                        <a:rPr lang="da-DK" sz="2400" b="1" i="0" u="none" strike="noStrike" smtClean="0">
                          <a:latin typeface="Arial"/>
                        </a:rPr>
                        <a:t>142.194,73 </a:t>
                      </a:r>
                      <a:endParaRPr lang="da-DK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0" i="0" u="none" strike="noStrike" dirty="0">
                          <a:latin typeface="Arial"/>
                        </a:rPr>
                        <a:t>  </a:t>
                      </a:r>
                      <a:r>
                        <a:rPr lang="da-DK" sz="2400" b="0" i="0" u="none" strike="noStrike" dirty="0" smtClean="0">
                          <a:latin typeface="Arial"/>
                        </a:rPr>
                        <a:t>145.000,00 </a:t>
                      </a:r>
                      <a:endParaRPr lang="da-DK" sz="2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3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/>
          <p:cNvSpPr txBox="1"/>
          <p:nvPr/>
        </p:nvSpPr>
        <p:spPr>
          <a:xfrm>
            <a:off x="304803" y="999066"/>
            <a:ext cx="2438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Udgifter</a:t>
            </a:r>
          </a:p>
          <a:p>
            <a:pPr algn="ctr"/>
            <a:r>
              <a:rPr lang="da-DK" sz="2800" b="1" dirty="0"/>
              <a:t>I</a:t>
            </a:r>
          </a:p>
          <a:p>
            <a:pPr algn="ctr"/>
            <a:r>
              <a:rPr lang="da-DK" sz="2800" b="1" dirty="0" smtClean="0"/>
              <a:t>Kroner</a:t>
            </a:r>
          </a:p>
          <a:p>
            <a:pPr algn="ctr"/>
            <a:r>
              <a:rPr lang="da-DK" sz="2800" b="1" smtClean="0"/>
              <a:t>2019</a:t>
            </a:r>
            <a:endParaRPr lang="da-DK" sz="2800" b="1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956561" y="1082043"/>
          <a:ext cx="6705600" cy="4968236"/>
        </p:xfrm>
        <a:graphic>
          <a:graphicData uri="http://schemas.openxmlformats.org/drawingml/2006/table">
            <a:tbl>
              <a:tblPr/>
              <a:tblGrid>
                <a:gridCol w="3724376"/>
                <a:gridCol w="1490612"/>
                <a:gridCol w="1490612"/>
              </a:tblGrid>
              <a:tr h="335967"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latin typeface="Arial"/>
                        </a:rPr>
                        <a:t> Udgifter i kroner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>
                          <a:latin typeface="Arial"/>
                        </a:rPr>
                        <a:t>Bogført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1.Nytårsmarch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1.500,00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1.500,00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2.Hjertecafeer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3.Foredrag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7.024,50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3.000,00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4.Livreddende 1.hjælp (kursus)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5.000,00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64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5.Livreddende 1 hjælp (demo: mini Anne)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            -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6.Hjertemotion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95.988,32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 smtClean="0">
                          <a:latin typeface="Arial"/>
                        </a:rPr>
                        <a:t>        95.000,00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7.Hjertestier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2.000,00  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8.Andre motionsaktiviteter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smtClean="0">
                          <a:latin typeface="Arial"/>
                        </a:rPr>
                        <a:t>846,25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  </a:t>
                      </a:r>
                      <a:r>
                        <a:rPr lang="da-DK" sz="1600" b="0" i="0" u="none" strike="noStrike" smtClean="0">
                          <a:latin typeface="Arial"/>
                        </a:rPr>
                        <a:t>7.000,00   </a:t>
                      </a:r>
                      <a:endParaRPr lang="da-DK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9.Børnebørnenes </a:t>
                      </a:r>
                      <a:r>
                        <a:rPr lang="da-DK" sz="1600" b="0" i="0" u="none" strike="noStrike" dirty="0" err="1" smtClean="0">
                          <a:latin typeface="Arial"/>
                        </a:rPr>
                        <a:t>madværksted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16.047,07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   8.000,00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10.Blodtryksmåling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0,00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 smtClean="0">
                          <a:latin typeface="Arial"/>
                        </a:rPr>
                        <a:t>                    -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11.Andre arrangementstyper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8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12.Samarbejde med andre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organisationer.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            -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13.Landsindsamlingen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2.587,35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7"/>
          <p:cNvSpPr txBox="1"/>
          <p:nvPr/>
        </p:nvSpPr>
        <p:spPr>
          <a:xfrm>
            <a:off x="3" y="880532"/>
            <a:ext cx="2438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/>
              <a:t>Udgifter</a:t>
            </a:r>
          </a:p>
          <a:p>
            <a:pPr algn="ctr"/>
            <a:r>
              <a:rPr lang="da-DK" sz="2800" b="1" dirty="0"/>
              <a:t>I</a:t>
            </a:r>
          </a:p>
          <a:p>
            <a:pPr algn="ctr"/>
            <a:r>
              <a:rPr lang="da-DK" sz="2800" b="1" dirty="0" smtClean="0"/>
              <a:t>Kroner</a:t>
            </a:r>
          </a:p>
          <a:p>
            <a:pPr algn="ctr"/>
            <a:r>
              <a:rPr lang="da-DK" sz="2800" b="1" dirty="0" smtClean="0"/>
              <a:t>2019</a:t>
            </a:r>
            <a:endParaRPr lang="da-DK" sz="2800" b="1" dirty="0"/>
          </a:p>
        </p:txBody>
      </p:sp>
      <p:pic>
        <p:nvPicPr>
          <p:cNvPr id="5" name="Billede 4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11"/>
            <a:ext cx="1603948" cy="3555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3017525" y="243848"/>
          <a:ext cx="8214361" cy="5929064"/>
        </p:xfrm>
        <a:graphic>
          <a:graphicData uri="http://schemas.openxmlformats.org/drawingml/2006/table">
            <a:tbl>
              <a:tblPr/>
              <a:tblGrid>
                <a:gridCol w="3977673"/>
                <a:gridCol w="1535568"/>
                <a:gridCol w="1535568"/>
                <a:gridCol w="1165552"/>
              </a:tblGrid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17.Generalforsamling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2.611,75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3.500,00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18.Bestyrelsesmøder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738,00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1.000,00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19.Transportudgifter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0,00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1.500,00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78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20.Telefongodtgørelse og </a:t>
                      </a:r>
                      <a:r>
                        <a:rPr lang="da-DK" sz="1600" b="0" i="0" u="none" strike="noStrike" dirty="0" err="1">
                          <a:latin typeface="Arial"/>
                        </a:rPr>
                        <a:t>netopkobling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1.500,00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1.500,00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21.Juleearrang. og sommerfest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2.494,00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 smtClean="0">
                          <a:latin typeface="Arial"/>
                        </a:rPr>
                        <a:t>         2.500,00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22.Køb af varer til videresalg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0,00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 3.000,00  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78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23.Kontingenter Frivilligcenter, andre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1.200,00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     2.000,00 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24.Trykning af foldere og 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25.Kontorhold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5.083,00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 1.500,00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26.Gaver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 smtClean="0">
                          <a:latin typeface="Arial"/>
                        </a:rPr>
                        <a:t>1.123,50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    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1.500,00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27.Selvvalgt skriv &amp; erstat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06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28.Selvvalgt skriv &amp; erstat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sng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29.Andre udgifter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600" b="1" i="0" u="none" strike="noStrike" dirty="0">
                          <a:latin typeface="Arial"/>
                        </a:rPr>
                        <a:t>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>
                          <a:latin typeface="Arial"/>
                        </a:rPr>
                        <a:t>               </a:t>
                      </a:r>
                      <a:r>
                        <a:rPr lang="da-DK" sz="1600" b="0" i="0" u="none" strike="noStrike" smtClean="0">
                          <a:latin typeface="Arial"/>
                        </a:rPr>
                        <a:t>500,00   </a:t>
                      </a:r>
                      <a:endParaRPr lang="da-DK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9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1" i="0" u="none" strike="noStrike" dirty="0">
                          <a:latin typeface="Arial"/>
                        </a:rPr>
                        <a:t> Udgifter til dags  dato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1" i="0" u="none" strike="noStrike" dirty="0">
                          <a:latin typeface="Arial"/>
                        </a:rPr>
                        <a:t>    </a:t>
                      </a:r>
                      <a:r>
                        <a:rPr lang="da-DK" sz="1600" b="1" i="0" u="none" strike="noStrike" dirty="0" smtClean="0">
                          <a:latin typeface="Arial"/>
                        </a:rPr>
                        <a:t>                       139.043,74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0" i="0" u="none" strike="noStrike" dirty="0">
                          <a:latin typeface="Arial"/>
                        </a:rPr>
                        <a:t>    </a:t>
                      </a:r>
                      <a:r>
                        <a:rPr lang="da-DK" sz="1600" b="0" i="0" u="none" strike="noStrike" dirty="0" smtClean="0">
                          <a:latin typeface="Arial"/>
                        </a:rPr>
                        <a:t>     145.000,00 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1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/>
          <p:cNvSpPr txBox="1"/>
          <p:nvPr/>
        </p:nvSpPr>
        <p:spPr>
          <a:xfrm>
            <a:off x="224855" y="997536"/>
            <a:ext cx="2534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Beholdning</a:t>
            </a:r>
          </a:p>
          <a:p>
            <a:pPr algn="ctr"/>
            <a:r>
              <a:rPr lang="da-DK" sz="2800" b="1" smtClean="0"/>
              <a:t>31.12.2019</a:t>
            </a:r>
            <a:endParaRPr lang="da-DK" sz="2800" b="1" dirty="0"/>
          </a:p>
        </p:txBody>
      </p:sp>
      <p:sp>
        <p:nvSpPr>
          <p:cNvPr id="2" name="Tekstfelt 1"/>
          <p:cNvSpPr txBox="1"/>
          <p:nvPr/>
        </p:nvSpPr>
        <p:spPr>
          <a:xfrm>
            <a:off x="6812288" y="2575561"/>
            <a:ext cx="1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2712720" y="761999"/>
          <a:ext cx="7101840" cy="4892040"/>
        </p:xfrm>
        <a:graphic>
          <a:graphicData uri="http://schemas.openxmlformats.org/drawingml/2006/table">
            <a:tbl>
              <a:tblPr/>
              <a:tblGrid>
                <a:gridCol w="5123811"/>
                <a:gridCol w="1978029"/>
              </a:tblGrid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Åbningssaldo 1. januar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2019 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1" i="0" u="none" strike="noStrike" dirty="0" smtClean="0">
                          <a:latin typeface="Arial"/>
                        </a:rPr>
                        <a:t>21.844,41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2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Indtægter til dags dato i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2019 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142.194,73 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Udgifter til dags  dato i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2019 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139.043,74 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Forskel i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2019 </a:t>
                      </a:r>
                      <a:r>
                        <a:rPr lang="da-DK" sz="2000" b="1" i="0" u="none" strike="noStrike" dirty="0">
                          <a:latin typeface="Arial"/>
                        </a:rPr>
                        <a:t>til dags dato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  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   3.150,99 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2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Beholdning pr. dags dato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  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24.995,40 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endParaRPr lang="da-DK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2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Pengene befinder sig 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Kassebeholdningen med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I banken med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1" i="0" u="none" strike="noStrike" dirty="0" smtClean="0">
                          <a:latin typeface="Arial"/>
                        </a:rPr>
                        <a:t>24.995,40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0" u="none" strike="noStrike" dirty="0">
                          <a:latin typeface="Arial"/>
                        </a:rPr>
                        <a:t> I alt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1" i="0" u="none" strike="noStrike" dirty="0" smtClean="0">
                          <a:latin typeface="Arial"/>
                        </a:rPr>
                        <a:t>24.995,40     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0" y="299258"/>
            <a:ext cx="1995656" cy="532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6102" y="2310938"/>
            <a:ext cx="10972800" cy="1413164"/>
          </a:xfrm>
        </p:spPr>
        <p:txBody>
          <a:bodyPr/>
          <a:lstStyle/>
          <a:p>
            <a:r>
              <a:rPr lang="da-DK" b="1" dirty="0" smtClean="0"/>
              <a:t>4. Behandling af indkomne forslag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1816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33" y="877004"/>
            <a:ext cx="5054139" cy="1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boks 2"/>
          <p:cNvSpPr txBox="1"/>
          <p:nvPr/>
        </p:nvSpPr>
        <p:spPr>
          <a:xfrm>
            <a:off x="2865120" y="3276600"/>
            <a:ext cx="6492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 smtClean="0"/>
              <a:t>Generalforsamling</a:t>
            </a:r>
          </a:p>
          <a:p>
            <a:pPr algn="ctr"/>
            <a:r>
              <a:rPr lang="da-DK" sz="4800" b="1" dirty="0" smtClean="0"/>
              <a:t>4. marts 2020</a:t>
            </a:r>
            <a:endParaRPr lang="da-DK" sz="4800" b="1" dirty="0"/>
          </a:p>
        </p:txBody>
      </p:sp>
    </p:spTree>
    <p:extLst>
      <p:ext uri="{BB962C8B-B14F-4D97-AF65-F5344CB8AC3E}">
        <p14:creationId xmlns:p14="http://schemas.microsoft.com/office/powerpoint/2010/main" val="25141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felt 4"/>
          <p:cNvSpPr txBox="1"/>
          <p:nvPr/>
        </p:nvSpPr>
        <p:spPr>
          <a:xfrm>
            <a:off x="4586644" y="788288"/>
            <a:ext cx="399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/>
              <a:t>5. Valg af bestyrelse</a:t>
            </a:r>
            <a:endParaRPr lang="da-DK" sz="3600" b="1" dirty="0"/>
          </a:p>
        </p:txBody>
      </p:sp>
      <p:sp>
        <p:nvSpPr>
          <p:cNvPr id="7" name="Tekstfelt 6"/>
          <p:cNvSpPr txBox="1"/>
          <p:nvPr/>
        </p:nvSpPr>
        <p:spPr>
          <a:xfrm>
            <a:off x="515401" y="1612678"/>
            <a:ext cx="57246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i="1" dirty="0"/>
              <a:t>Nuværende bestyrelse: </a:t>
            </a:r>
          </a:p>
          <a:p>
            <a:endParaRPr lang="da-DK" dirty="0"/>
          </a:p>
          <a:p>
            <a:r>
              <a:rPr lang="da-DK" sz="2800" dirty="0" smtClean="0"/>
              <a:t>Anne Birgitte </a:t>
            </a:r>
            <a:r>
              <a:rPr lang="da-DK" sz="2800" dirty="0"/>
              <a:t>Rasmussen, </a:t>
            </a:r>
            <a:r>
              <a:rPr lang="da-DK" sz="2800" dirty="0" smtClean="0"/>
              <a:t>formand</a:t>
            </a:r>
            <a:r>
              <a:rPr lang="da-DK" sz="2800" dirty="0"/>
              <a:t>	</a:t>
            </a:r>
          </a:p>
          <a:p>
            <a:r>
              <a:rPr lang="da-DK" sz="2800" dirty="0" smtClean="0"/>
              <a:t>Svend Knudsen, næstformand</a:t>
            </a:r>
            <a:endParaRPr lang="da-DK" sz="2800" dirty="0"/>
          </a:p>
          <a:p>
            <a:r>
              <a:rPr lang="da-DK" sz="2800" dirty="0" smtClean="0"/>
              <a:t>Kristina </a:t>
            </a:r>
            <a:r>
              <a:rPr lang="da-DK" sz="2800" dirty="0"/>
              <a:t>Hoelgaard, </a:t>
            </a:r>
            <a:r>
              <a:rPr lang="da-DK" sz="2800" dirty="0" smtClean="0"/>
              <a:t>sekretær</a:t>
            </a:r>
            <a:endParaRPr lang="da-DK" sz="2800" dirty="0"/>
          </a:p>
          <a:p>
            <a:r>
              <a:rPr lang="da-DK" sz="2800" dirty="0" smtClean="0"/>
              <a:t>Niels </a:t>
            </a:r>
            <a:r>
              <a:rPr lang="da-DK" sz="2800" dirty="0"/>
              <a:t>Poulsen, kasserer</a:t>
            </a:r>
          </a:p>
          <a:p>
            <a:r>
              <a:rPr lang="da-DK" sz="2800" dirty="0" smtClean="0"/>
              <a:t>Rikke </a:t>
            </a:r>
            <a:r>
              <a:rPr lang="da-DK" sz="2800" dirty="0"/>
              <a:t>Hansen, </a:t>
            </a:r>
            <a:r>
              <a:rPr lang="da-DK" sz="2800" dirty="0" smtClean="0"/>
              <a:t>BBM</a:t>
            </a:r>
          </a:p>
          <a:p>
            <a:r>
              <a:rPr lang="da-DK" sz="2800" dirty="0"/>
              <a:t>Kurt Nielsen</a:t>
            </a:r>
          </a:p>
          <a:p>
            <a:r>
              <a:rPr lang="da-DK" sz="2800" dirty="0" smtClean="0"/>
              <a:t>Connie Schmidt Hansen</a:t>
            </a:r>
            <a:endParaRPr lang="da-DK" sz="2800" dirty="0"/>
          </a:p>
          <a:p>
            <a:endParaRPr lang="da-DK" sz="2800" dirty="0"/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6217919" y="1439258"/>
            <a:ext cx="5745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i="1" dirty="0">
                <a:solidFill>
                  <a:schemeClr val="tx2"/>
                </a:solidFill>
              </a:rPr>
              <a:t>På valg er:</a:t>
            </a:r>
          </a:p>
          <a:p>
            <a:endParaRPr lang="da-DK" sz="2800" b="1" i="1" dirty="0">
              <a:solidFill>
                <a:srgbClr val="FF0000"/>
              </a:solidFill>
            </a:endParaRPr>
          </a:p>
          <a:p>
            <a:endParaRPr lang="da-DK" sz="2800" dirty="0" smtClean="0">
              <a:solidFill>
                <a:srgbClr val="FF0000"/>
              </a:solidFill>
            </a:endParaRPr>
          </a:p>
          <a:p>
            <a:r>
              <a:rPr lang="da-DK" sz="2800" dirty="0" smtClean="0">
                <a:solidFill>
                  <a:srgbClr val="FF0000"/>
                </a:solidFill>
              </a:rPr>
              <a:t>Svend</a:t>
            </a:r>
          </a:p>
          <a:p>
            <a:r>
              <a:rPr lang="da-DK" sz="2800" dirty="0" smtClean="0">
                <a:solidFill>
                  <a:srgbClr val="FF0000"/>
                </a:solidFill>
              </a:rPr>
              <a:t>Kristina</a:t>
            </a:r>
          </a:p>
          <a:p>
            <a:r>
              <a:rPr lang="da-DK" sz="2800" dirty="0" smtClean="0">
                <a:solidFill>
                  <a:srgbClr val="FF0000"/>
                </a:solidFill>
              </a:rPr>
              <a:t>Niels</a:t>
            </a:r>
            <a:endParaRPr lang="da-DK" sz="2800" dirty="0">
              <a:solidFill>
                <a:srgbClr val="FF0000"/>
              </a:solidFill>
            </a:endParaRPr>
          </a:p>
          <a:p>
            <a:endParaRPr lang="da-DK" sz="2800" dirty="0" smtClean="0">
              <a:solidFill>
                <a:srgbClr val="FF0000"/>
              </a:solidFill>
            </a:endParaRPr>
          </a:p>
          <a:p>
            <a:r>
              <a:rPr lang="da-DK" sz="2800" dirty="0" smtClean="0">
                <a:solidFill>
                  <a:srgbClr val="FF0000"/>
                </a:solidFill>
              </a:rPr>
              <a:t>Kurt</a:t>
            </a:r>
            <a:endParaRPr lang="da-DK" sz="2800" dirty="0" smtClean="0"/>
          </a:p>
          <a:p>
            <a:endParaRPr lang="da-DK" sz="2800" dirty="0" smtClean="0">
              <a:solidFill>
                <a:schemeClr val="tx2"/>
              </a:solidFill>
            </a:endParaRPr>
          </a:p>
          <a:p>
            <a:pPr algn="ctr"/>
            <a:endParaRPr lang="da-DK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da-DK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/>
          <p:cNvSpPr txBox="1"/>
          <p:nvPr/>
        </p:nvSpPr>
        <p:spPr>
          <a:xfrm>
            <a:off x="775497" y="2017464"/>
            <a:ext cx="108231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/>
              <a:t>Kommende aktiviteter:</a:t>
            </a:r>
          </a:p>
          <a:p>
            <a:pPr marL="457200" indent="-457200">
              <a:buFontTx/>
              <a:buChar char="-"/>
            </a:pPr>
            <a:r>
              <a:rPr lang="da-DK" sz="3200" dirty="0" smtClean="0"/>
              <a:t>16. marts: Fredericia Sund By Bazar kl. 17 – 21 i FIC</a:t>
            </a:r>
          </a:p>
          <a:p>
            <a:pPr marL="457200" indent="-457200">
              <a:buFontTx/>
              <a:buChar char="-"/>
            </a:pPr>
            <a:r>
              <a:rPr lang="da-DK" sz="3200" dirty="0" smtClean="0"/>
              <a:t>21. marts: Hjertegalla på TV2 Charlie og TV2 Play</a:t>
            </a:r>
          </a:p>
          <a:p>
            <a:pPr marL="457200" indent="-457200">
              <a:buFontTx/>
              <a:buChar char="-"/>
            </a:pPr>
            <a:r>
              <a:rPr lang="da-DK" sz="3200" dirty="0"/>
              <a:t> </a:t>
            </a:r>
            <a:r>
              <a:rPr lang="da-DK" sz="3200" dirty="0" smtClean="0"/>
              <a:t>   ? marts: Indvielse af Hjertestien</a:t>
            </a:r>
          </a:p>
          <a:p>
            <a:pPr marL="457200" indent="-457200">
              <a:buFontTx/>
              <a:buChar char="-"/>
            </a:pPr>
            <a:r>
              <a:rPr lang="da-DK" sz="3200" dirty="0"/>
              <a:t> </a:t>
            </a:r>
            <a:r>
              <a:rPr lang="da-DK" sz="3200" dirty="0" smtClean="0"/>
              <a:t>  7. april  : Foredrag med </a:t>
            </a:r>
            <a:r>
              <a:rPr lang="da-DK" sz="3200" smtClean="0"/>
              <a:t>Thomas </a:t>
            </a:r>
            <a:r>
              <a:rPr lang="da-DK" sz="3200" smtClean="0"/>
              <a:t>Evers </a:t>
            </a:r>
            <a:r>
              <a:rPr lang="da-DK" sz="3200" dirty="0" smtClean="0"/>
              <a:t>Poulsen kl. 19, 			     </a:t>
            </a:r>
            <a:r>
              <a:rPr lang="da-DK" sz="3200" dirty="0" err="1" smtClean="0"/>
              <a:t>Kulturøen</a:t>
            </a:r>
            <a:r>
              <a:rPr lang="da-DK" sz="3200" dirty="0" smtClean="0"/>
              <a:t>, Middelfart</a:t>
            </a:r>
          </a:p>
          <a:p>
            <a:pPr marL="457200" indent="-457200">
              <a:buFontTx/>
              <a:buChar char="-"/>
            </a:pPr>
            <a:r>
              <a:rPr lang="da-DK" sz="3200" dirty="0"/>
              <a:t> </a:t>
            </a:r>
            <a:r>
              <a:rPr lang="da-DK" sz="3200" dirty="0" smtClean="0"/>
              <a:t>  3. maj    : Landsuddeling</a:t>
            </a:r>
          </a:p>
          <a:p>
            <a:pPr marL="457200" indent="-457200">
              <a:buFontTx/>
              <a:buChar char="-"/>
            </a:pPr>
            <a:r>
              <a:rPr lang="da-DK" sz="3200" dirty="0"/>
              <a:t>  </a:t>
            </a:r>
            <a:r>
              <a:rPr lang="da-DK" sz="3200" dirty="0" smtClean="0"/>
              <a:t> 5. maj    : Opstart </a:t>
            </a:r>
            <a:r>
              <a:rPr lang="da-DK" sz="3200" dirty="0"/>
              <a:t>g</a:t>
            </a:r>
            <a:r>
              <a:rPr lang="da-DK" sz="3200" dirty="0" smtClean="0"/>
              <a:t>olf kl. 9, Fredericia Golfklub</a:t>
            </a:r>
          </a:p>
          <a:p>
            <a:pPr marL="457200" indent="-457200">
              <a:buFontTx/>
              <a:buChar char="-"/>
            </a:pPr>
            <a:endParaRPr lang="da-DK" sz="3200" dirty="0"/>
          </a:p>
        </p:txBody>
      </p:sp>
      <p:sp>
        <p:nvSpPr>
          <p:cNvPr id="9" name="Tekstfelt 8"/>
          <p:cNvSpPr txBox="1"/>
          <p:nvPr/>
        </p:nvSpPr>
        <p:spPr>
          <a:xfrm>
            <a:off x="2596421" y="4402733"/>
            <a:ext cx="676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4216968" y="980918"/>
            <a:ext cx="3940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 smtClean="0"/>
              <a:t>6. Eventuelt</a:t>
            </a:r>
            <a:endParaRPr lang="da-DK" sz="4400" b="1" dirty="0"/>
          </a:p>
        </p:txBody>
      </p:sp>
      <p:pic>
        <p:nvPicPr>
          <p:cNvPr id="8" name="Billede 7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8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30B91B-F08E-4144-8DBC-D817AE87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9866312" cy="1955280"/>
          </a:xfrm>
        </p:spPr>
        <p:txBody>
          <a:bodyPr>
            <a:normAutofit fontScale="90000"/>
          </a:bodyPr>
          <a:lstStyle/>
          <a:p>
            <a:r>
              <a:rPr lang="da-DK" b="1" dirty="0">
                <a:latin typeface="+mn-lt"/>
              </a:rPr>
              <a:t/>
            </a:r>
            <a:br>
              <a:rPr lang="da-DK" b="1" dirty="0">
                <a:latin typeface="+mn-lt"/>
              </a:rPr>
            </a:br>
            <a:r>
              <a:rPr lang="da-DK" b="1" dirty="0" smtClean="0">
                <a:latin typeface="+mn-lt"/>
              </a:rPr>
              <a:t/>
            </a:r>
            <a:br>
              <a:rPr lang="da-DK" b="1" dirty="0" smtClean="0">
                <a:latin typeface="+mn-lt"/>
              </a:rPr>
            </a:br>
            <a:r>
              <a:rPr lang="da-DK" dirty="0">
                <a:latin typeface="+mn-lt"/>
              </a:rPr>
              <a:t/>
            </a:r>
            <a:br>
              <a:rPr lang="da-DK" dirty="0">
                <a:latin typeface="+mn-lt"/>
              </a:rPr>
            </a:br>
            <a:r>
              <a:rPr lang="da-DK" dirty="0" smtClean="0">
                <a:latin typeface="+mn-lt"/>
              </a:rPr>
              <a:t/>
            </a:r>
            <a:br>
              <a:rPr lang="da-DK" dirty="0" smtClean="0">
                <a:latin typeface="+mn-lt"/>
              </a:rPr>
            </a:br>
            <a:r>
              <a:rPr lang="da-DK" sz="4400" b="1" dirty="0">
                <a:latin typeface="+mn-lt"/>
              </a:rPr>
              <a:t/>
            </a:r>
            <a:br>
              <a:rPr lang="da-DK" sz="4400" b="1" dirty="0">
                <a:latin typeface="+mn-lt"/>
              </a:rPr>
            </a:br>
            <a:r>
              <a:rPr lang="da-DK" sz="4400" b="1" dirty="0" smtClean="0">
                <a:latin typeface="+mn-lt"/>
              </a:rPr>
              <a:t/>
            </a:r>
            <a:br>
              <a:rPr lang="da-DK" sz="4400" b="1" dirty="0" smtClean="0">
                <a:latin typeface="+mn-lt"/>
              </a:rPr>
            </a:br>
            <a:r>
              <a:rPr lang="da-DK" sz="4400" dirty="0">
                <a:latin typeface="+mn-lt"/>
              </a:rPr>
              <a:t/>
            </a:r>
            <a:br>
              <a:rPr lang="da-DK" sz="4400" dirty="0">
                <a:latin typeface="+mn-lt"/>
              </a:rPr>
            </a:br>
            <a:r>
              <a:rPr lang="da-DK" sz="4400" dirty="0" smtClean="0">
                <a:latin typeface="+mn-lt"/>
              </a:rPr>
              <a:t/>
            </a:r>
            <a:br>
              <a:rPr lang="da-DK" sz="4400" dirty="0" smtClean="0">
                <a:latin typeface="+mn-lt"/>
              </a:rPr>
            </a:br>
            <a:r>
              <a:rPr lang="da-DK" sz="4400" dirty="0">
                <a:latin typeface="+mn-lt"/>
              </a:rPr>
              <a:t/>
            </a:r>
            <a:br>
              <a:rPr lang="da-DK" sz="4400" dirty="0">
                <a:latin typeface="+mn-lt"/>
              </a:rPr>
            </a:br>
            <a:r>
              <a:rPr lang="da-DK" sz="4400" dirty="0" smtClean="0">
                <a:latin typeface="+mn-lt"/>
              </a:rPr>
              <a:t/>
            </a:r>
            <a:br>
              <a:rPr lang="da-DK" sz="4400" dirty="0" smtClean="0">
                <a:latin typeface="+mn-lt"/>
              </a:rPr>
            </a:br>
            <a:r>
              <a:rPr lang="da-DK" sz="4400" dirty="0" smtClean="0">
                <a:latin typeface="+mn-lt"/>
              </a:rPr>
              <a:t/>
            </a:r>
            <a:br>
              <a:rPr lang="da-DK" sz="4400" dirty="0" smtClean="0">
                <a:latin typeface="+mn-lt"/>
              </a:rPr>
            </a:br>
            <a:r>
              <a:rPr lang="da-DK" sz="4400" dirty="0">
                <a:latin typeface="+mn-lt"/>
              </a:rPr>
              <a:t/>
            </a:r>
            <a:br>
              <a:rPr lang="da-DK" sz="4400" dirty="0">
                <a:latin typeface="+mn-lt"/>
              </a:rPr>
            </a:br>
            <a:r>
              <a:rPr lang="da-DK" sz="4400" dirty="0" smtClean="0">
                <a:latin typeface="+mn-lt"/>
              </a:rPr>
              <a:t>Hjerteforeningens </a:t>
            </a:r>
            <a:r>
              <a:rPr lang="da-DK" sz="4400" b="1" dirty="0" smtClean="0">
                <a:latin typeface="+mn-lt"/>
              </a:rPr>
              <a:t>Landsuddeling </a:t>
            </a:r>
            <a:br>
              <a:rPr lang="da-DK" sz="4400" b="1" dirty="0" smtClean="0">
                <a:latin typeface="+mn-lt"/>
              </a:rPr>
            </a:br>
            <a:r>
              <a:rPr lang="da-DK" sz="4400" b="1" dirty="0" smtClean="0">
                <a:latin typeface="+mn-lt"/>
              </a:rPr>
              <a:t>søndag 3. maj 2020</a:t>
            </a:r>
            <a:r>
              <a:rPr lang="da-DK" sz="4400" b="1" dirty="0">
                <a:latin typeface="+mn-lt"/>
              </a:rPr>
              <a:t/>
            </a:r>
            <a:br>
              <a:rPr lang="da-DK" sz="4400" b="1" dirty="0">
                <a:latin typeface="+mn-lt"/>
              </a:rPr>
            </a:br>
            <a:endParaRPr lang="da-DK" sz="4400" dirty="0">
              <a:latin typeface="+mn-lt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A71389E4-6AF3-4355-A946-1ECF479D8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932" y="2942705"/>
            <a:ext cx="3932237" cy="3404830"/>
          </a:xfrm>
        </p:spPr>
        <p:txBody>
          <a:bodyPr>
            <a:noAutofit/>
          </a:bodyPr>
          <a:lstStyle/>
          <a:p>
            <a:r>
              <a:rPr lang="da-DK" sz="2800" b="1" dirty="0" smtClean="0"/>
              <a:t>Vær med til at redde liv og gøre Danmark tryggere.</a:t>
            </a:r>
          </a:p>
          <a:p>
            <a:r>
              <a:rPr lang="da-DK" sz="2800" b="1" dirty="0" smtClean="0"/>
              <a:t>Gå dig til en gratis hjertestarter eller en </a:t>
            </a:r>
            <a:r>
              <a:rPr lang="da-DK" sz="2800" b="1" dirty="0" err="1" smtClean="0"/>
              <a:t>ServicePlus</a:t>
            </a:r>
            <a:r>
              <a:rPr lang="da-DK" sz="2800" b="1" dirty="0" smtClean="0"/>
              <a:t> aftale til en allerede </a:t>
            </a:r>
            <a:r>
              <a:rPr lang="da-DK" sz="2800" b="1" dirty="0" err="1" smtClean="0"/>
              <a:t>eksistererende</a:t>
            </a:r>
            <a:r>
              <a:rPr lang="da-DK" sz="2800" b="1" dirty="0" smtClean="0"/>
              <a:t> hjertestarter.</a:t>
            </a:r>
            <a:endParaRPr lang="da-DK" sz="2800" b="1" dirty="0"/>
          </a:p>
          <a:p>
            <a:endParaRPr lang="da-DK" sz="2800" b="1" dirty="0" smtClean="0"/>
          </a:p>
          <a:p>
            <a:endParaRPr lang="da-DK" sz="2000" b="1" dirty="0"/>
          </a:p>
          <a:p>
            <a:r>
              <a:rPr lang="da-DK" sz="2000" b="1" dirty="0" smtClean="0"/>
              <a:t>Obs</a:t>
            </a:r>
            <a:r>
              <a:rPr lang="da-DK" sz="2000" b="1" dirty="0"/>
              <a:t>! 2020 bliver kontantfri.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xmlns="" id="{5E4BD86F-2C70-4338-B153-3ADCB09F8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2211185"/>
            <a:ext cx="4873625" cy="4646815"/>
          </a:xfrm>
        </p:spPr>
      </p:pic>
      <p:pic>
        <p:nvPicPr>
          <p:cNvPr id="5" name="Billede 4" descr="HF_logo_4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5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/>
          <p:cNvSpPr txBox="1"/>
          <p:nvPr/>
        </p:nvSpPr>
        <p:spPr>
          <a:xfrm>
            <a:off x="4669645" y="2048040"/>
            <a:ext cx="36264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da-DK" sz="2800" b="1" dirty="0" smtClean="0"/>
              <a:t>til foredragsholder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a-DK" sz="2800" b="1" dirty="0" smtClean="0"/>
              <a:t>til dirigenten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a-DK" sz="2800" b="1" dirty="0"/>
              <a:t>t</a:t>
            </a:r>
            <a:r>
              <a:rPr lang="da-DK" sz="2800" b="1" dirty="0" smtClean="0"/>
              <a:t>il bestyrelsen</a:t>
            </a:r>
            <a:endParaRPr lang="da-DK" sz="2800" b="1" dirty="0"/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2596421" y="4402733"/>
            <a:ext cx="67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rgbClr val="FF0000"/>
                </a:solidFill>
              </a:rPr>
              <a:t>Kom godt hjem – og på </a:t>
            </a:r>
            <a:r>
              <a:rPr lang="da-DK" sz="3200" b="1" dirty="0" smtClean="0">
                <a:solidFill>
                  <a:srgbClr val="FF0000"/>
                </a:solidFill>
              </a:rPr>
              <a:t>gensyn !</a:t>
            </a:r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4216968" y="980918"/>
            <a:ext cx="3940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/>
              <a:t>Tak for i aften ..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558063" y="3304874"/>
            <a:ext cx="3492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800" b="1" dirty="0" smtClean="0"/>
              <a:t>   til </a:t>
            </a:r>
            <a:r>
              <a:rPr lang="da-DK" sz="2800" b="1" dirty="0"/>
              <a:t>alle fremmødte</a:t>
            </a:r>
          </a:p>
        </p:txBody>
      </p:sp>
      <p:pic>
        <p:nvPicPr>
          <p:cNvPr id="8" name="Billede 7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73" y="2797244"/>
            <a:ext cx="5054139" cy="1176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0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5"/>
          <p:cNvSpPr txBox="1"/>
          <p:nvPr/>
        </p:nvSpPr>
        <p:spPr>
          <a:xfrm>
            <a:off x="2701808" y="3581410"/>
            <a:ext cx="75456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 smtClean="0">
                <a:latin typeface="Bahnschrift" pitchFamily="34" charset="0"/>
              </a:rPr>
              <a:t>Rytmeforstyrrelser og pacemaker</a:t>
            </a:r>
          </a:p>
          <a:p>
            <a:pPr algn="ctr"/>
            <a:r>
              <a:rPr lang="da-DK" sz="3200" dirty="0" smtClean="0">
                <a:latin typeface="Bahnschrift SemiLight" pitchFamily="34" charset="0"/>
              </a:rPr>
              <a:t>v/ Tomas Y. Nørrestrand</a:t>
            </a:r>
          </a:p>
          <a:p>
            <a:pPr algn="ctr"/>
            <a:r>
              <a:rPr lang="da-DK" sz="3200" dirty="0" smtClean="0">
                <a:latin typeface="Bahnschrift SemiLight" pitchFamily="34" charset="0"/>
              </a:rPr>
              <a:t>Læge Kolding Sygehus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931925" y="716289"/>
            <a:ext cx="498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i="1" dirty="0" smtClean="0">
                <a:latin typeface="Bahnschrift SemiLight" pitchFamily="34" charset="0"/>
              </a:rPr>
              <a:t>Velkommen til foredrag</a:t>
            </a:r>
            <a:r>
              <a:rPr lang="da-DK" sz="3600" dirty="0" smtClean="0">
                <a:latin typeface="Bahnschrift SemiLight" pitchFamily="34" charset="0"/>
              </a:rPr>
              <a:t> </a:t>
            </a:r>
            <a:endParaRPr lang="da-DK" sz="3600" dirty="0">
              <a:latin typeface="Bahnschrift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6228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73" y="2797244"/>
            <a:ext cx="5054139" cy="1176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9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2437860" y="1112011"/>
            <a:ext cx="864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>
                <a:latin typeface="Bahnschrift" pitchFamily="34" charset="0"/>
              </a:rPr>
              <a:t>Velkommen til Generalforsamling </a:t>
            </a:r>
            <a:r>
              <a:rPr lang="da-DK" sz="3600" b="1" dirty="0" smtClean="0">
                <a:latin typeface="Bahnschrift" pitchFamily="34" charset="0"/>
              </a:rPr>
              <a:t>2020</a:t>
            </a:r>
            <a:endParaRPr lang="da-DK" sz="3600" b="1" dirty="0">
              <a:latin typeface="Bahnschrift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552331" y="2314426"/>
            <a:ext cx="820609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latin typeface="Bahnschrift SemiLight" pitchFamily="34" charset="0"/>
              </a:rPr>
              <a:t>Dagsorden</a:t>
            </a:r>
            <a:r>
              <a:rPr lang="da-DK" sz="2800" b="1" dirty="0" smtClean="0">
                <a:latin typeface="Bahnschrift SemiLight" pitchFamily="34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da-DK" sz="2800" dirty="0" smtClean="0">
                <a:latin typeface="Bahnschrift SemiLight" pitchFamily="34" charset="0"/>
              </a:rPr>
              <a:t>Valg </a:t>
            </a:r>
            <a:r>
              <a:rPr lang="da-DK" sz="2800" dirty="0">
                <a:latin typeface="Bahnschrift SemiLight" pitchFamily="34" charset="0"/>
              </a:rPr>
              <a:t>af dirigent</a:t>
            </a:r>
          </a:p>
          <a:p>
            <a:pPr marL="457200" indent="-457200">
              <a:buAutoNum type="arabicPeriod"/>
            </a:pPr>
            <a:r>
              <a:rPr lang="da-DK" sz="2800" dirty="0">
                <a:latin typeface="Bahnschrift SemiLight" pitchFamily="34" charset="0"/>
              </a:rPr>
              <a:t>Bestyrelsens beretning</a:t>
            </a:r>
          </a:p>
          <a:p>
            <a:pPr marL="457200" indent="-457200">
              <a:buAutoNum type="arabicPeriod"/>
            </a:pPr>
            <a:r>
              <a:rPr lang="da-DK" sz="2800" dirty="0" smtClean="0">
                <a:latin typeface="Bahnschrift SemiLight" pitchFamily="34" charset="0"/>
              </a:rPr>
              <a:t>Bestyrelsen fremlægger regnskab </a:t>
            </a:r>
            <a:r>
              <a:rPr lang="da-DK" sz="2800" dirty="0">
                <a:latin typeface="Bahnschrift SemiLight" pitchFamily="34" charset="0"/>
              </a:rPr>
              <a:t>til orientering</a:t>
            </a:r>
          </a:p>
          <a:p>
            <a:pPr marL="457200" indent="-457200">
              <a:buAutoNum type="arabicPeriod"/>
            </a:pPr>
            <a:r>
              <a:rPr lang="da-DK" sz="2800" dirty="0">
                <a:latin typeface="Bahnschrift SemiLight" pitchFamily="34" charset="0"/>
              </a:rPr>
              <a:t>Behandling af indkomne forslag</a:t>
            </a:r>
          </a:p>
          <a:p>
            <a:pPr marL="457200" indent="-457200">
              <a:buAutoNum type="arabicPeriod"/>
            </a:pPr>
            <a:r>
              <a:rPr lang="da-DK" sz="2800" dirty="0">
                <a:latin typeface="Bahnschrift SemiLight" pitchFamily="34" charset="0"/>
              </a:rPr>
              <a:t>Valg af bestyrelse</a:t>
            </a:r>
          </a:p>
          <a:p>
            <a:pPr marL="457200" indent="-457200">
              <a:buAutoNum type="arabicPeriod"/>
            </a:pPr>
            <a:r>
              <a:rPr lang="da-DK" sz="2800" dirty="0">
                <a:latin typeface="Bahnschrift SemiLight" pitchFamily="34" charset="0"/>
              </a:rPr>
              <a:t>Eventuelt</a:t>
            </a:r>
          </a:p>
        </p:txBody>
      </p:sp>
      <p:pic>
        <p:nvPicPr>
          <p:cNvPr id="7" name="Billede 6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11"/>
            <a:ext cx="1603948" cy="35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4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2653991" y="1145262"/>
            <a:ext cx="816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>
                <a:latin typeface="Bahnschrift" pitchFamily="34" charset="0"/>
              </a:rPr>
              <a:t>Status </a:t>
            </a:r>
            <a:r>
              <a:rPr lang="da-DK" sz="4000" b="1" dirty="0" smtClean="0">
                <a:latin typeface="Bahnschrift" pitchFamily="34" charset="0"/>
              </a:rPr>
              <a:t>Hjerteforeningen</a:t>
            </a:r>
            <a:r>
              <a:rPr lang="da-DK" sz="3600" b="1" dirty="0" smtClean="0">
                <a:latin typeface="Bahnschrift" pitchFamily="34" charset="0"/>
              </a:rPr>
              <a:t> Fredericia</a:t>
            </a:r>
            <a:endParaRPr lang="da-DK" sz="3600" b="1" dirty="0">
              <a:latin typeface="Bahnschrift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552331" y="2314426"/>
            <a:ext cx="507921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latin typeface="Bahnschrift SemiLight" pitchFamily="34" charset="0"/>
              </a:rPr>
              <a:t>Antal medlemmer:</a:t>
            </a:r>
          </a:p>
          <a:p>
            <a:endParaRPr lang="da-DK" sz="2800" dirty="0" smtClean="0">
              <a:latin typeface="Bahnschrift SemiLight" pitchFamily="34" charset="0"/>
            </a:endParaRPr>
          </a:p>
          <a:p>
            <a:r>
              <a:rPr lang="da-DK" sz="2800" dirty="0" smtClean="0">
                <a:latin typeface="Bahnschrift SemiLight" pitchFamily="34" charset="0"/>
              </a:rPr>
              <a:t>Ultimo 2018: 1154 medlemmer</a:t>
            </a:r>
          </a:p>
          <a:p>
            <a:endParaRPr lang="da-DK" sz="2800" dirty="0" smtClean="0">
              <a:latin typeface="Bahnschrift SemiLight" pitchFamily="34" charset="0"/>
            </a:endParaRPr>
          </a:p>
          <a:p>
            <a:r>
              <a:rPr lang="da-DK" sz="2800" dirty="0" smtClean="0">
                <a:latin typeface="Bahnschrift SemiLight" pitchFamily="34" charset="0"/>
              </a:rPr>
              <a:t>Ultimo 2019: 1076</a:t>
            </a:r>
          </a:p>
          <a:p>
            <a:endParaRPr lang="da-DK" sz="2800" dirty="0">
              <a:latin typeface="Bahnschrift SemiLight" pitchFamily="34" charset="0"/>
            </a:endParaRPr>
          </a:p>
          <a:p>
            <a:r>
              <a:rPr lang="da-DK" sz="2800" dirty="0" smtClean="0">
                <a:latin typeface="Bahnschrift SemiLight" pitchFamily="34" charset="0"/>
              </a:rPr>
              <a:t>1. marts 2020: 1098</a:t>
            </a:r>
            <a:endParaRPr lang="da-DK" sz="28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  <a:p>
            <a:endParaRPr lang="da-DK" sz="2800" dirty="0">
              <a:latin typeface="Bahnschrift SemiLight" pitchFamily="34" charset="0"/>
            </a:endParaRPr>
          </a:p>
        </p:txBody>
      </p:sp>
      <p:pic>
        <p:nvPicPr>
          <p:cNvPr id="7" name="Billede 6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11"/>
            <a:ext cx="1603948" cy="35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4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/>
          <p:cNvSpPr txBox="1"/>
          <p:nvPr/>
        </p:nvSpPr>
        <p:spPr>
          <a:xfrm>
            <a:off x="2959331" y="1612678"/>
            <a:ext cx="62345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Nuværende bestyrelse: </a:t>
            </a:r>
          </a:p>
          <a:p>
            <a:endParaRPr lang="da-DK" dirty="0"/>
          </a:p>
          <a:p>
            <a:r>
              <a:rPr lang="da-DK" sz="2800" dirty="0" smtClean="0"/>
              <a:t>Anne Birgitte </a:t>
            </a:r>
            <a:r>
              <a:rPr lang="da-DK" sz="2800" dirty="0"/>
              <a:t>Rasmussen, </a:t>
            </a:r>
            <a:r>
              <a:rPr lang="da-DK" sz="2800" dirty="0" smtClean="0"/>
              <a:t>formand</a:t>
            </a:r>
            <a:r>
              <a:rPr lang="da-DK" sz="2800" dirty="0"/>
              <a:t>	</a:t>
            </a:r>
          </a:p>
          <a:p>
            <a:r>
              <a:rPr lang="da-DK" sz="2800" dirty="0" smtClean="0"/>
              <a:t>Svend Knudsen, næstformand</a:t>
            </a:r>
            <a:endParaRPr lang="da-DK" sz="2800" dirty="0"/>
          </a:p>
          <a:p>
            <a:r>
              <a:rPr lang="da-DK" sz="2800" dirty="0" smtClean="0"/>
              <a:t>Kristina </a:t>
            </a:r>
            <a:r>
              <a:rPr lang="da-DK" sz="2800" dirty="0"/>
              <a:t>Hoelgaard, </a:t>
            </a:r>
            <a:r>
              <a:rPr lang="da-DK" sz="2800" dirty="0" smtClean="0"/>
              <a:t>sekretær</a:t>
            </a:r>
            <a:endParaRPr lang="da-DK" sz="2800" dirty="0"/>
          </a:p>
          <a:p>
            <a:r>
              <a:rPr lang="da-DK" sz="2800" dirty="0" smtClean="0"/>
              <a:t>Niels </a:t>
            </a:r>
            <a:r>
              <a:rPr lang="da-DK" sz="2800" dirty="0"/>
              <a:t>Poulsen, kasserer</a:t>
            </a:r>
          </a:p>
          <a:p>
            <a:r>
              <a:rPr lang="da-DK" sz="2800" dirty="0" smtClean="0"/>
              <a:t>Rikke </a:t>
            </a:r>
            <a:r>
              <a:rPr lang="da-DK" sz="2800" dirty="0"/>
              <a:t>Hansen, </a:t>
            </a:r>
            <a:r>
              <a:rPr lang="da-DK" sz="2800" dirty="0" smtClean="0"/>
              <a:t>WEB master</a:t>
            </a:r>
          </a:p>
          <a:p>
            <a:r>
              <a:rPr lang="da-DK" sz="2800" dirty="0"/>
              <a:t>Kurt Nielsen</a:t>
            </a:r>
          </a:p>
          <a:p>
            <a:r>
              <a:rPr lang="da-DK" sz="2800" dirty="0" smtClean="0"/>
              <a:t>Connie Schmidt Hansen</a:t>
            </a:r>
            <a:endParaRPr lang="da-DK" sz="2800" dirty="0"/>
          </a:p>
          <a:p>
            <a:endParaRPr lang="da-DK" sz="2800" dirty="0"/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6217919" y="1439258"/>
            <a:ext cx="5745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i="1" dirty="0">
              <a:solidFill>
                <a:schemeClr val="tx2"/>
              </a:solidFill>
            </a:endParaRPr>
          </a:p>
          <a:p>
            <a:endParaRPr lang="da-DK" sz="2800" b="1" i="1" dirty="0">
              <a:solidFill>
                <a:srgbClr val="FF0000"/>
              </a:solidFill>
            </a:endParaRPr>
          </a:p>
          <a:p>
            <a:endParaRPr lang="da-DK" sz="2800" dirty="0" smtClean="0">
              <a:solidFill>
                <a:srgbClr val="FF0000"/>
              </a:solidFill>
            </a:endParaRPr>
          </a:p>
          <a:p>
            <a:endParaRPr lang="da-DK" sz="2800" dirty="0" smtClean="0">
              <a:solidFill>
                <a:schemeClr val="tx2"/>
              </a:solidFill>
            </a:endParaRPr>
          </a:p>
          <a:p>
            <a:pPr algn="ctr"/>
            <a:endParaRPr lang="da-DK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da-DK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F_logo_4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5" y="401221"/>
            <a:ext cx="1603948" cy="387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/>
          <p:cNvSpPr txBox="1"/>
          <p:nvPr/>
        </p:nvSpPr>
        <p:spPr>
          <a:xfrm>
            <a:off x="2959331" y="1612678"/>
            <a:ext cx="62345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 smtClean="0"/>
              <a:t>Bestyrelsesaktiviteter</a:t>
            </a:r>
            <a:r>
              <a:rPr lang="da-DK" sz="4400" b="1" i="1" dirty="0" smtClean="0"/>
              <a:t> </a:t>
            </a:r>
            <a:endParaRPr lang="da-DK" sz="4400" dirty="0"/>
          </a:p>
          <a:p>
            <a:pPr marL="457200" indent="-457200">
              <a:buFontTx/>
              <a:buChar char="-"/>
            </a:pPr>
            <a:r>
              <a:rPr lang="da-DK" sz="3200" dirty="0" smtClean="0"/>
              <a:t>7 bestyrelsesmøder</a:t>
            </a:r>
          </a:p>
          <a:p>
            <a:pPr marL="457200" indent="-457200">
              <a:buFontTx/>
              <a:buChar char="-"/>
            </a:pPr>
            <a:r>
              <a:rPr lang="da-DK" sz="3200" dirty="0" smtClean="0"/>
              <a:t>Landuddeling 28. april 19</a:t>
            </a:r>
          </a:p>
          <a:p>
            <a:pPr marL="457200" indent="-457200">
              <a:buFontTx/>
              <a:buChar char="-"/>
            </a:pPr>
            <a:r>
              <a:rPr lang="da-DK" sz="3200" dirty="0" smtClean="0"/>
              <a:t>Landsseminar 11. maj 19</a:t>
            </a:r>
          </a:p>
          <a:p>
            <a:pPr marL="457200" indent="-457200">
              <a:buFontTx/>
              <a:buChar char="-"/>
            </a:pPr>
            <a:r>
              <a:rPr lang="da-DK" sz="3200" dirty="0" smtClean="0"/>
              <a:t>Formandsmøde 5. sept. 19</a:t>
            </a:r>
          </a:p>
          <a:p>
            <a:pPr marL="457200" indent="-457200">
              <a:buFontTx/>
              <a:buChar char="-"/>
            </a:pPr>
            <a:r>
              <a:rPr lang="da-DK" sz="3200" dirty="0" smtClean="0"/>
              <a:t>Regionsmøde 21. okt. 19</a:t>
            </a:r>
          </a:p>
          <a:p>
            <a:endParaRPr lang="da-DK" sz="2800" dirty="0"/>
          </a:p>
          <a:p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6217919" y="1439258"/>
            <a:ext cx="5745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i="1" dirty="0">
              <a:solidFill>
                <a:schemeClr val="tx2"/>
              </a:solidFill>
            </a:endParaRPr>
          </a:p>
          <a:p>
            <a:endParaRPr lang="da-DK" sz="2800" dirty="0" smtClean="0">
              <a:solidFill>
                <a:schemeClr val="tx2"/>
              </a:solidFill>
            </a:endParaRPr>
          </a:p>
          <a:p>
            <a:pPr algn="ctr"/>
            <a:endParaRPr lang="da-DK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da-DK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Words>1205</Words>
  <Application>Microsoft Office PowerPoint</Application>
  <PresentationFormat>Widescreen</PresentationFormat>
  <Paragraphs>372</Paragraphs>
  <Slides>34</Slides>
  <Notes>30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40" baseType="lpstr">
      <vt:lpstr>Arial</vt:lpstr>
      <vt:lpstr>Bahnschrift</vt:lpstr>
      <vt:lpstr>Bahnschrift SemiLight</vt:lpstr>
      <vt:lpstr>Calibri</vt:lpstr>
      <vt:lpstr>Wingdings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Børnebørnenes madværksted</vt:lpstr>
      <vt:lpstr>PowerPoint-præsentation</vt:lpstr>
      <vt:lpstr>PowerPoint-præsentation</vt:lpstr>
      <vt:lpstr>HJERTESTI</vt:lpstr>
      <vt:lpstr>PowerPoint-præsentation</vt:lpstr>
      <vt:lpstr>GIV LIV</vt:lpstr>
      <vt:lpstr>PowerPoint-præsentation</vt:lpstr>
      <vt:lpstr>PowerPoint-præsentation</vt:lpstr>
      <vt:lpstr>Foredrag og julekoncert</vt:lpstr>
      <vt:lpstr>PowerPoint-præsentation</vt:lpstr>
      <vt:lpstr>PowerPoint-præsentation</vt:lpstr>
      <vt:lpstr>PowerPoint-præsentation</vt:lpstr>
      <vt:lpstr>PowerPoint-præsentation</vt:lpstr>
      <vt:lpstr>3. Bestyrelsen fremlægger regnskab  til orientering</vt:lpstr>
      <vt:lpstr>PowerPoint-præsentation</vt:lpstr>
      <vt:lpstr>PowerPoint-præsentation</vt:lpstr>
      <vt:lpstr>PowerPoint-præsentation</vt:lpstr>
      <vt:lpstr>PowerPoint-præsentation</vt:lpstr>
      <vt:lpstr>4. Behandling af indkomne forslag</vt:lpstr>
      <vt:lpstr>PowerPoint-præsentation</vt:lpstr>
      <vt:lpstr>PowerPoint-præsentation</vt:lpstr>
      <vt:lpstr>            Hjerteforeningens Landsuddeling  søndag 3. maj 2020 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Emil Christensen</dc:creator>
  <cp:lastModifiedBy>Birgitte Rasmussen</cp:lastModifiedBy>
  <cp:revision>237</cp:revision>
  <cp:lastPrinted>2017-05-05T08:59:46Z</cp:lastPrinted>
  <dcterms:created xsi:type="dcterms:W3CDTF">2017-01-29T15:19:03Z</dcterms:created>
  <dcterms:modified xsi:type="dcterms:W3CDTF">2020-03-07T08:40:19Z</dcterms:modified>
</cp:coreProperties>
</file>